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1.jpg" ContentType="image/jpg"/>
  <Override PartName="/ppt/media/image35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4.jpg" ContentType="image/jpg"/>
  <Override PartName="/ppt/media/image49.jpg" ContentType="image/jpg"/>
  <Override PartName="/ppt/media/image50.jpg" ContentType="image/jpg"/>
  <Override PartName="/ppt/media/image52.jpg" ContentType="image/jpg"/>
  <Override PartName="/ppt/media/image56.jpg" ContentType="image/jpg"/>
  <Override PartName="/ppt/media/image58.jpg" ContentType="image/jpg"/>
  <Override PartName="/ppt/media/image59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</p:sldMasterIdLst>
  <p:notesMasterIdLst>
    <p:notesMasterId r:id="rId25"/>
  </p:notesMasterIdLst>
  <p:handoutMasterIdLst>
    <p:handoutMasterId r:id="rId26"/>
  </p:handoutMasterIdLst>
  <p:sldIdLst>
    <p:sldId id="259" r:id="rId3"/>
    <p:sldId id="1611" r:id="rId4"/>
    <p:sldId id="2076137801" r:id="rId5"/>
    <p:sldId id="2076137145" r:id="rId6"/>
    <p:sldId id="4610" r:id="rId7"/>
    <p:sldId id="11697" r:id="rId8"/>
    <p:sldId id="11672" r:id="rId9"/>
    <p:sldId id="265" r:id="rId10"/>
    <p:sldId id="266" r:id="rId11"/>
    <p:sldId id="2076137802" r:id="rId12"/>
    <p:sldId id="2076137803" r:id="rId13"/>
    <p:sldId id="274" r:id="rId14"/>
    <p:sldId id="279" r:id="rId15"/>
    <p:sldId id="280" r:id="rId16"/>
    <p:sldId id="261" r:id="rId17"/>
    <p:sldId id="264" r:id="rId18"/>
    <p:sldId id="2076137805" r:id="rId19"/>
    <p:sldId id="267" r:id="rId20"/>
    <p:sldId id="269" r:id="rId21"/>
    <p:sldId id="2076137804" r:id="rId22"/>
    <p:sldId id="2076137806" r:id="rId23"/>
    <p:sldId id="17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6" autoAdjust="0"/>
    <p:restoredTop sz="90578" autoAdjust="0"/>
  </p:normalViewPr>
  <p:slideViewPr>
    <p:cSldViewPr snapToGrid="0">
      <p:cViewPr varScale="1">
        <p:scale>
          <a:sx n="72" d="100"/>
          <a:sy n="72" d="100"/>
        </p:scale>
        <p:origin x="36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kins NS" userId="8bdba4d2-1367-40cf-ad35-f59b31261896" providerId="ADAL" clId="{2A7DCA0D-8A2D-43EB-859A-3DB33111B98A}"/>
    <pc:docChg chg="delSld modSld">
      <pc:chgData name="Jenkins NS" userId="8bdba4d2-1367-40cf-ad35-f59b31261896" providerId="ADAL" clId="{2A7DCA0D-8A2D-43EB-859A-3DB33111B98A}" dt="2025-01-10T08:43:20.096" v="66" actId="20577"/>
      <pc:docMkLst>
        <pc:docMk/>
      </pc:docMkLst>
      <pc:sldChg chg="del">
        <pc:chgData name="Jenkins NS" userId="8bdba4d2-1367-40cf-ad35-f59b31261896" providerId="ADAL" clId="{2A7DCA0D-8A2D-43EB-859A-3DB33111B98A}" dt="2025-01-09T10:49:17.599" v="61" actId="47"/>
        <pc:sldMkLst>
          <pc:docMk/>
          <pc:sldMk cId="2581634055" sldId="11698"/>
        </pc:sldMkLst>
      </pc:sldChg>
      <pc:sldChg chg="modSp mod">
        <pc:chgData name="Jenkins NS" userId="8bdba4d2-1367-40cf-ad35-f59b31261896" providerId="ADAL" clId="{2A7DCA0D-8A2D-43EB-859A-3DB33111B98A}" dt="2025-01-10T08:43:20.096" v="66" actId="20577"/>
        <pc:sldMkLst>
          <pc:docMk/>
          <pc:sldMk cId="3799856807" sldId="2076136503"/>
        </pc:sldMkLst>
      </pc:sldChg>
      <pc:sldChg chg="modSp mod">
        <pc:chgData name="Jenkins NS" userId="8bdba4d2-1367-40cf-ad35-f59b31261896" providerId="ADAL" clId="{2A7DCA0D-8A2D-43EB-859A-3DB33111B98A}" dt="2025-01-09T09:06:10.023" v="60" actId="20577"/>
        <pc:sldMkLst>
          <pc:docMk/>
          <pc:sldMk cId="4136421044" sldId="2076137116"/>
        </pc:sldMkLst>
      </pc:sldChg>
    </pc:docChg>
  </pc:docChgLst>
  <pc:docChgLst>
    <pc:chgData name="Jenkins NS" userId="8bdba4d2-1367-40cf-ad35-f59b31261896" providerId="ADAL" clId="{AE07D0EE-AA74-4F97-B59C-59B035C1BE78}"/>
    <pc:docChg chg="undo custSel addSld delSld modSld delMainMaster">
      <pc:chgData name="Jenkins NS" userId="8bdba4d2-1367-40cf-ad35-f59b31261896" providerId="ADAL" clId="{AE07D0EE-AA74-4F97-B59C-59B035C1BE78}" dt="2025-02-17T01:22:37.316" v="47" actId="2085"/>
      <pc:docMkLst>
        <pc:docMk/>
      </pc:docMkLst>
      <pc:sldChg chg="addSp modSp mod">
        <pc:chgData name="Jenkins NS" userId="8bdba4d2-1367-40cf-ad35-f59b31261896" providerId="ADAL" clId="{AE07D0EE-AA74-4F97-B59C-59B035C1BE78}" dt="2025-02-17T01:22:37.316" v="47" actId="2085"/>
        <pc:sldMkLst>
          <pc:docMk/>
          <pc:sldMk cId="2803750379" sldId="259"/>
        </pc:sldMkLst>
        <pc:spChg chg="add mod ord">
          <ac:chgData name="Jenkins NS" userId="8bdba4d2-1367-40cf-ad35-f59b31261896" providerId="ADAL" clId="{AE07D0EE-AA74-4F97-B59C-59B035C1BE78}" dt="2025-02-17T01:22:37.316" v="47" actId="2085"/>
          <ac:spMkLst>
            <pc:docMk/>
            <pc:sldMk cId="2803750379" sldId="259"/>
            <ac:spMk id="2" creationId="{6F0B63EB-BFEB-0F8E-C70C-97384371B6E4}"/>
          </ac:spMkLst>
        </pc:spChg>
        <pc:spChg chg="mod">
          <ac:chgData name="Jenkins NS" userId="8bdba4d2-1367-40cf-ad35-f59b31261896" providerId="ADAL" clId="{AE07D0EE-AA74-4F97-B59C-59B035C1BE78}" dt="2025-02-17T01:22:26.518" v="46" actId="14100"/>
          <ac:spMkLst>
            <pc:docMk/>
            <pc:sldMk cId="2803750379" sldId="259"/>
            <ac:spMk id="6" creationId="{18BEC758-C63F-4A86-8510-25B6A8D23EB6}"/>
          </ac:spMkLst>
        </pc:spChg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0" sldId="26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0" sldId="266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0" sldId="26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0" sldId="268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0" sldId="269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0" sldId="272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0" sldId="273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0" sldId="274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0" sldId="27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269096916" sldId="278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734445592" sldId="279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991120008" sldId="359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79305276" sldId="1416"/>
        </pc:sldMkLst>
      </pc:sldChg>
      <pc:sldChg chg="modSp mod">
        <pc:chgData name="Jenkins NS" userId="8bdba4d2-1367-40cf-ad35-f59b31261896" providerId="ADAL" clId="{AE07D0EE-AA74-4F97-B59C-59B035C1BE78}" dt="2025-02-17T01:11:48.684" v="28" actId="6549"/>
        <pc:sldMkLst>
          <pc:docMk/>
          <pc:sldMk cId="101198574" sldId="1611"/>
        </pc:sldMkLst>
        <pc:spChg chg="mod">
          <ac:chgData name="Jenkins NS" userId="8bdba4d2-1367-40cf-ad35-f59b31261896" providerId="ADAL" clId="{AE07D0EE-AA74-4F97-B59C-59B035C1BE78}" dt="2025-02-17T01:11:48.684" v="28" actId="6549"/>
          <ac:spMkLst>
            <pc:docMk/>
            <pc:sldMk cId="101198574" sldId="1611"/>
            <ac:spMk id="31" creationId="{5A9D2F37-075C-4871-1CA1-CEA5C29DB241}"/>
          </ac:spMkLst>
        </pc:spChg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493392642" sldId="181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090197966" sldId="1830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085254891" sldId="183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28143053" sldId="1850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469832229" sldId="189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497367714" sldId="2044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099915628" sldId="204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470740852" sldId="204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010521932" sldId="2048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902970989" sldId="2436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061514564" sldId="243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925791256" sldId="2438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607691141" sldId="2439"/>
        </pc:sldMkLst>
      </pc:sldChg>
      <pc:sldChg chg="del">
        <pc:chgData name="Jenkins NS" userId="8bdba4d2-1367-40cf-ad35-f59b31261896" providerId="ADAL" clId="{AE07D0EE-AA74-4F97-B59C-59B035C1BE78}" dt="2025-02-17T01:12:59.755" v="30" actId="47"/>
        <pc:sldMkLst>
          <pc:docMk/>
          <pc:sldMk cId="2518827975" sldId="453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4171708306" sldId="4612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012509234" sldId="10392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612384280" sldId="10393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54325681" sldId="10819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122468385" sldId="1166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38175788" sldId="11668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295527143" sldId="11669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014323868" sldId="11671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285291448" sldId="11672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321829233" sldId="11673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707491757" sldId="11674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16736300" sldId="1167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4294950056" sldId="11676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080711710" sldId="1167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835938010" sldId="11678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367139629" sldId="11679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185291953" sldId="11680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749545679" sldId="11682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606498700" sldId="11684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4262859268" sldId="1168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824157114" sldId="11686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319881553" sldId="11688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416939754" sldId="11689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998916651" sldId="11692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906019943" sldId="11693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47379395" sldId="1169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77325023" sldId="11696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520731760" sldId="1169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071793417" sldId="11699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581140208" sldId="11700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419236903" sldId="11701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878830985" sldId="11702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750145577" sldId="11703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251056947" sldId="11704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69247446" sldId="1170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974919439" sldId="11706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444958639" sldId="1170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444604272" sldId="11708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169635908" sldId="11709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670038937" sldId="11710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95178967" sldId="11712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20853581" sldId="207613649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937804750" sldId="2076136496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799856807" sldId="2076136503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4136421044" sldId="2076137116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183432947" sldId="2076137792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909864219" sldId="2076137795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973886649" sldId="2076137796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513783489" sldId="2076137797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2671937612" sldId="2076137798"/>
        </pc:sldMkLst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1089063123" sldId="2076137802"/>
        </pc:sldMkLst>
      </pc:sldChg>
      <pc:sldChg chg="modSp new mod">
        <pc:chgData name="Jenkins NS" userId="8bdba4d2-1367-40cf-ad35-f59b31261896" providerId="ADAL" clId="{AE07D0EE-AA74-4F97-B59C-59B035C1BE78}" dt="2025-02-17T01:21:17.185" v="33" actId="20577"/>
        <pc:sldMkLst>
          <pc:docMk/>
          <pc:sldMk cId="3630322730" sldId="2076137802"/>
        </pc:sldMkLst>
        <pc:spChg chg="mod">
          <ac:chgData name="Jenkins NS" userId="8bdba4d2-1367-40cf-ad35-f59b31261896" providerId="ADAL" clId="{AE07D0EE-AA74-4F97-B59C-59B035C1BE78}" dt="2025-02-17T01:21:17.185" v="33" actId="20577"/>
          <ac:spMkLst>
            <pc:docMk/>
            <pc:sldMk cId="3630322730" sldId="2076137802"/>
            <ac:spMk id="2" creationId="{792400AF-D066-F452-8182-21A518062484}"/>
          </ac:spMkLst>
        </pc:spChg>
      </pc:sldChg>
      <pc:sldChg chg="del">
        <pc:chgData name="Jenkins NS" userId="8bdba4d2-1367-40cf-ad35-f59b31261896" providerId="ADAL" clId="{AE07D0EE-AA74-4F97-B59C-59B035C1BE78}" dt="2025-02-17T01:12:44.145" v="29" actId="47"/>
        <pc:sldMkLst>
          <pc:docMk/>
          <pc:sldMk cId="3301460676" sldId="2076137803"/>
        </pc:sldMkLst>
      </pc:sldChg>
      <pc:sldMasterChg chg="delSldLayout">
        <pc:chgData name="Jenkins NS" userId="8bdba4d2-1367-40cf-ad35-f59b31261896" providerId="ADAL" clId="{AE07D0EE-AA74-4F97-B59C-59B035C1BE78}" dt="2025-02-17T01:12:59.755" v="30" actId="47"/>
        <pc:sldMasterMkLst>
          <pc:docMk/>
          <pc:sldMasterMk cId="861266737" sldId="2147483648"/>
        </pc:sldMasterMkLst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861266737" sldId="2147483648"/>
            <pc:sldLayoutMk cId="3237336094" sldId="2147483680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861266737" sldId="2147483648"/>
            <pc:sldLayoutMk cId="1075277100" sldId="2147483711"/>
          </pc:sldLayoutMkLst>
        </pc:sldLayoutChg>
        <pc:sldLayoutChg chg="del">
          <pc:chgData name="Jenkins NS" userId="8bdba4d2-1367-40cf-ad35-f59b31261896" providerId="ADAL" clId="{AE07D0EE-AA74-4F97-B59C-59B035C1BE78}" dt="2025-02-17T01:12:59.755" v="30" actId="47"/>
          <pc:sldLayoutMkLst>
            <pc:docMk/>
            <pc:sldMasterMk cId="861266737" sldId="2147483648"/>
            <pc:sldLayoutMk cId="3082366993" sldId="2147483713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861266737" sldId="2147483648"/>
            <pc:sldLayoutMk cId="3617367519" sldId="2147483733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861266737" sldId="2147483648"/>
            <pc:sldLayoutMk cId="1200450947" sldId="2147483734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861266737" sldId="2147483648"/>
            <pc:sldLayoutMk cId="3908101119" sldId="2147483735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861266737" sldId="2147483648"/>
            <pc:sldLayoutMk cId="4158786143" sldId="2147483736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861266737" sldId="2147483648"/>
            <pc:sldLayoutMk cId="3117992390" sldId="2147483737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861266737" sldId="2147483648"/>
            <pc:sldLayoutMk cId="1020120301" sldId="2147483738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861266737" sldId="2147483648"/>
            <pc:sldLayoutMk cId="2921493050" sldId="2147483739"/>
          </pc:sldLayoutMkLst>
        </pc:sldLayoutChg>
      </pc:sldMasterChg>
      <pc:sldMasterChg chg="del delSldLayout">
        <pc:chgData name="Jenkins NS" userId="8bdba4d2-1367-40cf-ad35-f59b31261896" providerId="ADAL" clId="{AE07D0EE-AA74-4F97-B59C-59B035C1BE78}" dt="2025-02-17T01:12:44.145" v="29" actId="47"/>
        <pc:sldMasterMkLst>
          <pc:docMk/>
          <pc:sldMasterMk cId="2612121248" sldId="2147483681"/>
        </pc:sldMasterMkLst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2612121248" sldId="2147483681"/>
            <pc:sldLayoutMk cId="1128705504" sldId="2147483682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2612121248" sldId="2147483681"/>
            <pc:sldLayoutMk cId="3229806447" sldId="2147483683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2612121248" sldId="2147483681"/>
            <pc:sldLayoutMk cId="4266607965" sldId="2147483684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2612121248" sldId="2147483681"/>
            <pc:sldLayoutMk cId="3946637893" sldId="2147483685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2612121248" sldId="2147483681"/>
            <pc:sldLayoutMk cId="3007753405" sldId="2147483686"/>
          </pc:sldLayoutMkLst>
        </pc:sldLayoutChg>
      </pc:sldMasterChg>
      <pc:sldMasterChg chg="del delSldLayout">
        <pc:chgData name="Jenkins NS" userId="8bdba4d2-1367-40cf-ad35-f59b31261896" providerId="ADAL" clId="{AE07D0EE-AA74-4F97-B59C-59B035C1BE78}" dt="2025-02-17T01:12:44.145" v="29" actId="47"/>
        <pc:sldMasterMkLst>
          <pc:docMk/>
          <pc:sldMasterMk cId="3219974425" sldId="2147483715"/>
        </pc:sldMasterMkLst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2020474907" sldId="2147483716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829887484" sldId="2147483717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2968120349" sldId="2147483718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140085199" sldId="2147483719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3193596935" sldId="2147483720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1810877607" sldId="2147483721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3568937458" sldId="2147483722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1054562609" sldId="2147483723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1841827682" sldId="2147483724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1270272188" sldId="2147483725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2410738640" sldId="2147483726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1676676560" sldId="2147483727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1829583880" sldId="2147483728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2357843138" sldId="2147483729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1210917218" sldId="2147483730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2605081426" sldId="2147483731"/>
          </pc:sldLayoutMkLst>
        </pc:sldLayoutChg>
        <pc:sldLayoutChg chg="del">
          <pc:chgData name="Jenkins NS" userId="8bdba4d2-1367-40cf-ad35-f59b31261896" providerId="ADAL" clId="{AE07D0EE-AA74-4F97-B59C-59B035C1BE78}" dt="2025-02-17T01:12:44.145" v="29" actId="47"/>
          <pc:sldLayoutMkLst>
            <pc:docMk/>
            <pc:sldMasterMk cId="3219974425" sldId="2147483715"/>
            <pc:sldLayoutMk cId="4021408869" sldId="214748373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A17D95-EE74-4680-BEC8-B2EBADA6C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88F4C-7AED-4EB6-AD02-931F34CF05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39EC2-C9AF-48E2-A234-804D16863469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22B00-27B8-4190-8DCF-CCD6F54F9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5DE79-8AC8-4DEA-B0AC-FBBF29E8EA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711B2-E30F-4B7D-AC1A-DE2202420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88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7FAAF-A9C3-4A30-B48E-F103E6666FBE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A407-23FD-4204-83F7-7C93442C73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00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84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Hyperlinks in PowerPoint are active for the attendees if you use PowerPoint Live sharing in Teams.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523ACA-F8B5-4D03-B594-D86FCD31A1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22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starts with how they get the most out of their business data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is everywhere – generated at every step of our lives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 of world’s data generated in last 3 years alone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we do, everything our customers do, everything competitors do generates some kind of data 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 In the old world, that data lived in siloes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70863A-D379-4E69-9947-53FE6D24661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5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9AECFD-66A5-4264-8C7E-D59CA7F5A85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83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0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97A382-A969-4CE6-B689-81394F67A8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5" y="6562725"/>
            <a:ext cx="1733550" cy="266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5BF983-284E-4380-B6DD-BA4226AA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8A4B12-15C3-448C-863B-9E0F956E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73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68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87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5D606A-F4E6-45CB-8266-4A9C4CAE0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9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F1DAD4-F9A3-44AE-8205-B5C9E90E8279}"/>
              </a:ext>
            </a:extLst>
          </p:cNvPr>
          <p:cNvSpPr/>
          <p:nvPr userDrawn="1"/>
        </p:nvSpPr>
        <p:spPr bwMode="auto">
          <a:xfrm flipH="1">
            <a:off x="2656572" y="-1"/>
            <a:ext cx="9535425" cy="693018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5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9CC42919-8D21-4780-9F8C-C146256FB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D9AE3D-3A60-40E9-B6B5-917B25C28020}"/>
              </a:ext>
            </a:extLst>
          </p:cNvPr>
          <p:cNvSpPr/>
          <p:nvPr userDrawn="1"/>
        </p:nvSpPr>
        <p:spPr bwMode="auto">
          <a:xfrm>
            <a:off x="0" y="0"/>
            <a:ext cx="9277997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F4F060-0BAF-433D-817D-1D505BC4F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2714560"/>
            <a:ext cx="5331792" cy="1793104"/>
          </a:xfrm>
          <a:noFill/>
        </p:spPr>
        <p:txBody>
          <a:bodyPr lIns="0" tIns="91440" rIns="146304" bIns="91440" anchor="b" anchorCtr="0"/>
          <a:lstStyle>
            <a:lvl1pPr marL="0" algn="l" defTabSz="8962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287F4E7-FA17-4EE9-95E9-086B8BAD16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4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622AF-F1F6-481F-B30C-296F144EA3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716" y="6530139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4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003B62-1A1E-4D35-BDB3-B4329D7726D7}"/>
              </a:ext>
            </a:extLst>
          </p:cNvPr>
          <p:cNvSpPr txBox="1"/>
          <p:nvPr userDrawn="1"/>
        </p:nvSpPr>
        <p:spPr>
          <a:xfrm>
            <a:off x="0" y="10414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314EC-56EE-49F7-9492-06A674B62E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3295649"/>
            <a:ext cx="5334000" cy="7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8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11105322" y="6415893"/>
            <a:ext cx="1086678" cy="44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2464"/>
            <a:ext cx="11704902" cy="51093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2549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4978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1036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8518790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5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92807" y="1441702"/>
            <a:ext cx="10299191" cy="5416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2244" y="1797761"/>
            <a:ext cx="10827511" cy="207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03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165757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3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4911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58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566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94503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A233-49F4-4BCE-A165-AC5B91EA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188150"/>
            <a:ext cx="9629469" cy="93273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93CDE-4182-4542-AABC-DD467D32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1EB7A-1342-43EF-9040-821164D0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3E638-C45D-49F5-9926-E72EDCE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655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esenta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0E3ACD-7FA1-43FB-92AB-D2FC6B01A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19649" y="600075"/>
            <a:ext cx="2139315" cy="2139315"/>
          </a:xfrm>
          <a:prstGeom prst="ellipse">
            <a:avLst/>
          </a:prstGeom>
          <a:ln w="101600">
            <a:solidFill>
              <a:srgbClr val="FF9A00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3310B1C-6FB4-4D3B-B79A-DF315C87F042}"/>
              </a:ext>
            </a:extLst>
          </p:cNvPr>
          <p:cNvSpPr/>
          <p:nvPr userDrawn="1"/>
        </p:nvSpPr>
        <p:spPr>
          <a:xfrm>
            <a:off x="0" y="0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0F9703EA-6FA5-4EAF-B958-DEB960A31108}"/>
              </a:ext>
            </a:extLst>
          </p:cNvPr>
          <p:cNvSpPr txBox="1">
            <a:spLocks noGrp="1"/>
          </p:cNvSpPr>
          <p:nvPr userDrawn="1">
            <p:ph type="title"/>
          </p:nvPr>
        </p:nvSpPr>
        <p:spPr>
          <a:xfrm>
            <a:off x="448319" y="26038"/>
            <a:ext cx="472186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16933">
              <a:lnSpc>
                <a:spcPct val="100000"/>
              </a:lnSpc>
              <a:spcBef>
                <a:spcPts val="133"/>
              </a:spcBef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bg1"/>
                </a:solidFill>
              </a:rPr>
              <a:t>Click to edit Master title style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B48BA99-E3E0-4FD2-87F4-FACD218F3C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319" y="1595287"/>
            <a:ext cx="7338496" cy="3877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2800" b="1" kern="12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Tagline 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A649B98-6AF6-4537-A44A-3FEDDE425E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8319" y="2096499"/>
            <a:ext cx="7338496" cy="3323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Tagline 2 (Optional)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6AB9B5-B150-46E6-AC48-31D6424AF2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8322" y="2752079"/>
            <a:ext cx="7342740" cy="3481532"/>
          </a:xfrm>
        </p:spPr>
        <p:txBody>
          <a:bodyPr/>
          <a:lstStyle>
            <a:lvl1pPr marL="0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Speaker Bio</a:t>
            </a:r>
          </a:p>
        </p:txBody>
      </p:sp>
    </p:spTree>
    <p:extLst>
      <p:ext uri="{BB962C8B-B14F-4D97-AF65-F5344CB8AC3E}">
        <p14:creationId xmlns:p14="http://schemas.microsoft.com/office/powerpoint/2010/main" val="2747141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3798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6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1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737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960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6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23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869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39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56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52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721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115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1524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36714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581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44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384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39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40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951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73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3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88692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193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62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0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17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13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09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BFFF-679B-4BE9-9DC5-54D20F4DE911}" type="datetimeFigureOut">
              <a:rPr lang="en-IN" smtClean="0"/>
              <a:t>17-02-2025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26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78" r:id="rId18"/>
    <p:sldLayoutId id="2147483679" r:id="rId19"/>
    <p:sldLayoutId id="2147483712" r:id="rId20"/>
    <p:sldLayoutId id="2147483714" r:id="rId21"/>
    <p:sldLayoutId id="214748374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56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learn.microsoft.com/en-us/power-apps/developer/component-framework/create-custom-controls-using-pc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jpg"/><Relationship Id="rId7" Type="http://schemas.openxmlformats.org/officeDocument/2006/relationships/hyperlink" Target="https://en.wikipedia.org/wiki/JavaScript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uperset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pcf.gallery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rldesouza.com/install-node-windows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rldesouza.com/how-to-install-the-power-apps-cli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linkedin.com/in/jenkinsns/" TargetMode="External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1.jp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hyperlink" Target="https://www.youtube.com/user/jenkinsns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jp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jp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jp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0B63EB-BFEB-0F8E-C70C-97384371B6E4}"/>
              </a:ext>
            </a:extLst>
          </p:cNvPr>
          <p:cNvSpPr/>
          <p:nvPr/>
        </p:nvSpPr>
        <p:spPr>
          <a:xfrm>
            <a:off x="1" y="5256286"/>
            <a:ext cx="12192000" cy="12111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18BEC758-C63F-4A86-8510-25B6A8D23EB6}"/>
              </a:ext>
            </a:extLst>
          </p:cNvPr>
          <p:cNvSpPr txBox="1">
            <a:spLocks/>
          </p:cNvSpPr>
          <p:nvPr/>
        </p:nvSpPr>
        <p:spPr>
          <a:xfrm>
            <a:off x="0" y="4941393"/>
            <a:ext cx="12192000" cy="1916608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250"/>
              </a:lnSpc>
            </a:pPr>
            <a:r>
              <a:rPr lang="en-US" sz="4800" b="1" i="0" dirty="0">
                <a:solidFill>
                  <a:srgbClr val="242424"/>
                </a:solidFill>
                <a:effectLst/>
                <a:latin typeface="sohne"/>
              </a:rPr>
              <a:t>Power Apps Component Framework (PCF)</a:t>
            </a:r>
          </a:p>
        </p:txBody>
      </p:sp>
    </p:spTree>
    <p:extLst>
      <p:ext uri="{BB962C8B-B14F-4D97-AF65-F5344CB8AC3E}">
        <p14:creationId xmlns:p14="http://schemas.microsoft.com/office/powerpoint/2010/main" val="280375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00AF-D066-F452-8182-21A51806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Introduction to Power Apps Component Framework (PCF)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96ED0D-3CC2-FF10-8605-E179DF51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26" y="1612107"/>
            <a:ext cx="2791756" cy="10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E4CC-06B6-6C33-415A-673279154E04}"/>
              </a:ext>
            </a:extLst>
          </p:cNvPr>
          <p:cNvSpPr txBox="1"/>
          <p:nvPr/>
        </p:nvSpPr>
        <p:spPr>
          <a:xfrm>
            <a:off x="782853" y="3158804"/>
            <a:ext cx="9227102" cy="166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2000" b="0" i="0" dirty="0">
                <a:solidFill>
                  <a:srgbClr val="242424"/>
                </a:solidFill>
                <a:effectLst/>
                <a:latin typeface="source-serif-pro"/>
              </a:rPr>
              <a:t>The </a:t>
            </a:r>
            <a:r>
              <a:rPr lang="en-US" sz="2000" b="1" i="0" dirty="0">
                <a:solidFill>
                  <a:srgbClr val="242424"/>
                </a:solidFill>
                <a:effectLst/>
                <a:latin typeface="source-serif-pro"/>
              </a:rPr>
              <a:t>Power Apps Component Framework (PCF)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source-serif-pro"/>
              </a:rPr>
              <a:t> is a powerful tool for developers to create highly customizable and interactive components that extend the capabilities of Power Apps beyond standard, out-of-the-box controls. It offers a way to integrate advanced functionalities and interactions using modern web development tools.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3032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692B-C430-61BB-538A-30348B2D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Why Use PCF?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9A7E0-AFEE-71A9-0F94-B04A381CA380}"/>
              </a:ext>
            </a:extLst>
          </p:cNvPr>
          <p:cNvSpPr txBox="1"/>
          <p:nvPr/>
        </p:nvSpPr>
        <p:spPr>
          <a:xfrm>
            <a:off x="546100" y="1120880"/>
            <a:ext cx="7060045" cy="5355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Standard Power Apps controls are great for basic scenarios, but they can sometimes lack the flexibility needed for complex business requirements. PCF addresses these limitations by enabling developers to:</a:t>
            </a:r>
          </a:p>
          <a:p>
            <a:pPr algn="l">
              <a:lnSpc>
                <a:spcPct val="130000"/>
              </a:lnSpc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Build controls with advanced UI/UX interactions.</a:t>
            </a:r>
          </a:p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Integrate external data sources and APIs seamlessly.</a:t>
            </a:r>
          </a:p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Provide a consistent, reusable experience across multiple apps.</a:t>
            </a:r>
          </a:p>
          <a:p>
            <a:pPr marL="473275" indent="-456342">
              <a:spcBef>
                <a:spcPts val="567"/>
              </a:spcBef>
              <a:buFont typeface="Wingdings" panose="05000000000000000000" pitchFamily="2" charset="2"/>
              <a:buChar char="§"/>
              <a:tabLst>
                <a:tab pos="473275" algn="l"/>
              </a:tabLst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Reusable &amp; configurable</a:t>
            </a:r>
          </a:p>
          <a:p>
            <a:pPr marL="759871" indent="-285750">
              <a:spcBef>
                <a:spcPts val="44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(properties/values/configuration)</a:t>
            </a:r>
          </a:p>
          <a:p>
            <a:pPr marL="473275" indent="-456342">
              <a:spcBef>
                <a:spcPts val="427"/>
              </a:spcBef>
              <a:buFont typeface="Wingdings" panose="05000000000000000000" pitchFamily="2" charset="2"/>
              <a:buChar char="§"/>
              <a:tabLst>
                <a:tab pos="473275" algn="l"/>
              </a:tabLst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Solution-Aware</a:t>
            </a:r>
          </a:p>
          <a:p>
            <a:pPr marL="473275" indent="-456342">
              <a:spcBef>
                <a:spcPts val="433"/>
              </a:spcBef>
              <a:buFont typeface="Wingdings" panose="05000000000000000000" pitchFamily="2" charset="2"/>
              <a:buChar char="§"/>
              <a:tabLst>
                <a:tab pos="473275" algn="l"/>
              </a:tabLst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No </a:t>
            </a:r>
            <a:r>
              <a:rPr lang="en-US" dirty="0" err="1">
                <a:solidFill>
                  <a:srgbClr val="242424"/>
                </a:solidFill>
                <a:latin typeface="source-serif-pro"/>
              </a:rPr>
              <a:t>iframes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 anymore, no additional</a:t>
            </a:r>
          </a:p>
          <a:p>
            <a:pPr marL="759871" marR="613818" indent="-285750">
              <a:lnSpc>
                <a:spcPct val="114999"/>
              </a:lnSpc>
              <a:spcBef>
                <a:spcPts val="7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form scripts to control the </a:t>
            </a:r>
            <a:r>
              <a:rPr lang="en-US" dirty="0" err="1">
                <a:solidFill>
                  <a:srgbClr val="242424"/>
                </a:solidFill>
                <a:latin typeface="source-serif-pro"/>
              </a:rPr>
              <a:t>iframe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, much less related “plumbing”</a:t>
            </a:r>
          </a:p>
          <a:p>
            <a:pPr marL="474121" marR="6773" indent="-457189">
              <a:lnSpc>
                <a:spcPts val="3320"/>
              </a:lnSpc>
              <a:spcBef>
                <a:spcPts val="120"/>
              </a:spcBef>
              <a:buFont typeface="Wingdings" panose="05000000000000000000" pitchFamily="2" charset="2"/>
              <a:buChar char="§"/>
              <a:tabLst>
                <a:tab pos="474121" algn="l"/>
              </a:tabLst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Can be developed by developers and easily re-used by makers</a:t>
            </a:r>
          </a:p>
          <a:p>
            <a:pPr marL="285750" indent="-285750" algn="l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7B1D6CF8-22E2-F0FA-77E8-F05D89B5BE6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2397" y="1188360"/>
            <a:ext cx="3976115" cy="365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0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34" y="641214"/>
            <a:ext cx="6104001" cy="693353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lang="en-US" b="1" dirty="0"/>
              <a:t>A</a:t>
            </a:r>
            <a:r>
              <a:rPr lang="en-US" b="1" spc="-60" dirty="0"/>
              <a:t> </a:t>
            </a:r>
            <a:r>
              <a:rPr lang="en-US" b="1" dirty="0"/>
              <a:t>few</a:t>
            </a:r>
            <a:r>
              <a:rPr lang="en-US" b="1" spc="-53" dirty="0"/>
              <a:t> </a:t>
            </a:r>
            <a:r>
              <a:rPr lang="en-US" b="1" dirty="0"/>
              <a:t>things</a:t>
            </a:r>
            <a:r>
              <a:rPr lang="en-US" b="1" spc="-53" dirty="0"/>
              <a:t> </a:t>
            </a:r>
            <a:r>
              <a:rPr lang="en-US" b="1" dirty="0"/>
              <a:t>to</a:t>
            </a:r>
            <a:r>
              <a:rPr lang="en-US" b="1" spc="-53" dirty="0"/>
              <a:t> </a:t>
            </a:r>
            <a:r>
              <a:rPr lang="en-US" b="1" spc="-13" dirty="0"/>
              <a:t>consider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733" y="1649747"/>
            <a:ext cx="254508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If</a:t>
            </a:r>
            <a:r>
              <a:rPr sz="1867" b="1" spc="-4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sz="1867" b="1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sz="1867" b="1" spc="-4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67" b="1" spc="-2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spc="-13" dirty="0">
                <a:solidFill>
                  <a:srgbClr val="585858"/>
                </a:solidFill>
                <a:latin typeface="Arial"/>
                <a:cs typeface="Arial"/>
              </a:rPr>
              <a:t>developer: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677" y="2206040"/>
            <a:ext cx="3706707" cy="19622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39409" marR="143082" indent="-423323">
              <a:lnSpc>
                <a:spcPct val="114999"/>
              </a:lnSpc>
              <a:spcBef>
                <a:spcPts val="133"/>
              </a:spcBef>
              <a:buChar char="●"/>
              <a:tabLst>
                <a:tab pos="439409" algn="l"/>
              </a:tabLst>
            </a:pP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It’s</a:t>
            </a:r>
            <a:r>
              <a:rPr lang="en-US" sz="1867" spc="-53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lang="en-US" sz="1867" spc="-27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great</a:t>
            </a:r>
            <a:r>
              <a:rPr lang="en-US" sz="1867" spc="-53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new</a:t>
            </a:r>
            <a:r>
              <a:rPr lang="en-US" sz="1867" spc="-33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framework</a:t>
            </a:r>
            <a:r>
              <a:rPr lang="en-US" sz="1867" spc="-47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 spc="-33">
                <a:solidFill>
                  <a:srgbClr val="585858"/>
                </a:solidFill>
                <a:latin typeface="Arial MT"/>
                <a:cs typeface="Arial MT"/>
              </a:rPr>
              <a:t>for </a:t>
            </a:r>
            <a:r>
              <a:rPr lang="en-US" sz="1867" spc="-13">
                <a:solidFill>
                  <a:srgbClr val="585858"/>
                </a:solidFill>
                <a:latin typeface="Arial MT"/>
                <a:cs typeface="Arial MT"/>
              </a:rPr>
              <a:t>developers</a:t>
            </a:r>
            <a:endParaRPr lang="en-US" sz="1867">
              <a:latin typeface="Arial MT"/>
              <a:cs typeface="Arial MT"/>
            </a:endParaRPr>
          </a:p>
          <a:p>
            <a:pPr marL="439409" indent="-422476">
              <a:spcBef>
                <a:spcPts val="333"/>
              </a:spcBef>
              <a:buChar char="●"/>
              <a:tabLst>
                <a:tab pos="439409" algn="l"/>
              </a:tabLst>
            </a:pP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There</a:t>
            </a:r>
            <a:r>
              <a:rPr lang="en-US" sz="1867" spc="-67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lang="en-US" sz="1867" spc="-47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no</a:t>
            </a:r>
            <a:r>
              <a:rPr lang="en-US" sz="1867" spc="-27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 spc="-13">
                <a:solidFill>
                  <a:srgbClr val="585858"/>
                </a:solidFill>
                <a:latin typeface="Arial MT"/>
                <a:cs typeface="Arial MT"/>
              </a:rPr>
              <a:t>iframes</a:t>
            </a:r>
            <a:endParaRPr lang="en-US" sz="1867">
              <a:latin typeface="Arial MT"/>
              <a:cs typeface="Arial MT"/>
            </a:endParaRPr>
          </a:p>
          <a:p>
            <a:pPr marL="439409" indent="-422476">
              <a:spcBef>
                <a:spcPts val="333"/>
              </a:spcBef>
              <a:buChar char="●"/>
              <a:tabLst>
                <a:tab pos="439409" algn="l"/>
              </a:tabLst>
            </a:pP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Typescript</a:t>
            </a:r>
            <a:r>
              <a:rPr lang="en-US" sz="1867" spc="-6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lang="en-US" sz="1867" spc="-33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 spc="-13">
                <a:solidFill>
                  <a:srgbClr val="585858"/>
                </a:solidFill>
                <a:latin typeface="Arial MT"/>
                <a:cs typeface="Arial MT"/>
              </a:rPr>
              <a:t>enforced</a:t>
            </a:r>
            <a:endParaRPr lang="en-US" sz="1867">
              <a:latin typeface="Arial MT"/>
              <a:cs typeface="Arial MT"/>
            </a:endParaRPr>
          </a:p>
          <a:p>
            <a:pPr marL="439409" marR="6773" indent="-423323">
              <a:lnSpc>
                <a:spcPct val="114999"/>
              </a:lnSpc>
              <a:spcBef>
                <a:spcPts val="7"/>
              </a:spcBef>
              <a:buChar char="●"/>
              <a:tabLst>
                <a:tab pos="439409" algn="l"/>
              </a:tabLst>
            </a:pP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It’s</a:t>
            </a:r>
            <a:r>
              <a:rPr lang="en-US" sz="1867" spc="-47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easy</a:t>
            </a:r>
            <a:r>
              <a:rPr lang="en-US" sz="1867" spc="-4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lang="en-US" sz="1867" spc="-2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lang="en-US" sz="1867" spc="-33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en-US" sz="1867" spc="-13">
                <a:solidFill>
                  <a:srgbClr val="585858"/>
                </a:solidFill>
                <a:latin typeface="Arial MT"/>
                <a:cs typeface="Arial MT"/>
              </a:rPr>
              <a:t>redistributable components</a:t>
            </a:r>
            <a:endParaRPr lang="en-US" sz="1867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4395" y="794681"/>
            <a:ext cx="2976880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If</a:t>
            </a:r>
            <a:r>
              <a:rPr sz="1867" b="1" spc="-4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sz="1867" b="1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sz="1867" b="1" spc="-4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an</a:t>
            </a:r>
            <a:r>
              <a:rPr sz="1867" b="1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spc="-13" dirty="0">
                <a:solidFill>
                  <a:srgbClr val="585858"/>
                </a:solidFill>
                <a:latin typeface="Arial"/>
                <a:cs typeface="Arial"/>
              </a:rPr>
              <a:t>organization: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11339" y="1349892"/>
            <a:ext cx="4420447" cy="328389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39409" marR="12700" indent="-423323">
              <a:lnSpc>
                <a:spcPct val="114999"/>
              </a:lnSpc>
              <a:spcBef>
                <a:spcPts val="133"/>
              </a:spcBef>
              <a:buChar char="●"/>
              <a:tabLst>
                <a:tab pos="439409" algn="l"/>
              </a:tabLst>
            </a:pP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67" spc="-6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start</a:t>
            </a:r>
            <a:r>
              <a:rPr sz="1867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building</a:t>
            </a:r>
            <a:r>
              <a:rPr sz="1867" spc="-6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reusable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component</a:t>
            </a:r>
            <a:r>
              <a:rPr sz="1867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utilize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them</a:t>
            </a:r>
            <a:r>
              <a:rPr sz="1867" spc="-5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across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different</a:t>
            </a:r>
            <a:r>
              <a:rPr sz="1867" spc="-9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solutions.</a:t>
            </a:r>
            <a:r>
              <a:rPr sz="1867" spc="-8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will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need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somebody</a:t>
            </a:r>
            <a:r>
              <a:rPr sz="1867" spc="-7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little</a:t>
            </a:r>
            <a:r>
              <a:rPr sz="1867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more</a:t>
            </a:r>
            <a:r>
              <a:rPr sz="1867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advanced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dev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skills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do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endParaRPr sz="1867">
              <a:latin typeface="Arial MT"/>
              <a:cs typeface="Arial MT"/>
            </a:endParaRPr>
          </a:p>
          <a:p>
            <a:pPr marL="439409" indent="-422476">
              <a:spcBef>
                <a:spcPts val="333"/>
              </a:spcBef>
              <a:buChar char="●"/>
              <a:tabLst>
                <a:tab pos="439409" algn="l"/>
              </a:tabLst>
            </a:pP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If</a:t>
            </a:r>
            <a:r>
              <a:rPr sz="1867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you are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an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ISV,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there</a:t>
            </a:r>
            <a:r>
              <a:rPr sz="1867" spc="-4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apparent</a:t>
            </a:r>
            <a:endParaRPr sz="1867">
              <a:latin typeface="Arial MT"/>
              <a:cs typeface="Arial MT"/>
            </a:endParaRPr>
          </a:p>
          <a:p>
            <a:pPr marL="439409">
              <a:spcBef>
                <a:spcPts val="339"/>
              </a:spcBef>
            </a:pP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opportunities</a:t>
            </a:r>
            <a:r>
              <a:rPr sz="1867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there</a:t>
            </a:r>
            <a:endParaRPr sz="1867">
              <a:latin typeface="Arial MT"/>
              <a:cs typeface="Arial MT"/>
            </a:endParaRPr>
          </a:p>
          <a:p>
            <a:pPr marL="439409" marR="6773" indent="-423323">
              <a:lnSpc>
                <a:spcPct val="114999"/>
              </a:lnSpc>
              <a:buChar char="●"/>
              <a:tabLst>
                <a:tab pos="439409" algn="l"/>
              </a:tabLst>
            </a:pP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It’s</a:t>
            </a:r>
            <a:r>
              <a:rPr sz="1867" spc="-4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easy</a:t>
            </a:r>
            <a:r>
              <a:rPr sz="1867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with PCF</a:t>
            </a:r>
            <a:r>
              <a:rPr sz="1867" spc="-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utilize</a:t>
            </a:r>
            <a:r>
              <a:rPr sz="1867" spc="-4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third-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party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components</a:t>
            </a:r>
            <a:r>
              <a:rPr sz="1867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(but</a:t>
            </a:r>
            <a:r>
              <a:rPr sz="1867" spc="-4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think</a:t>
            </a:r>
            <a:r>
              <a:rPr sz="1867" spc="-4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about</a:t>
            </a:r>
            <a:r>
              <a:rPr sz="1867" spc="-4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their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supportability,</a:t>
            </a:r>
            <a:r>
              <a:rPr sz="1867" spc="-9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too)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733" y="4803310"/>
            <a:ext cx="8766387" cy="15691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If</a:t>
            </a:r>
            <a:r>
              <a:rPr sz="1867" b="1" spc="-4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sz="1867" b="1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sz="1867" b="1" spc="-4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67" b="1" spc="-3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67" b="1" spc="-13" dirty="0">
                <a:solidFill>
                  <a:srgbClr val="585858"/>
                </a:solidFill>
                <a:latin typeface="Arial"/>
                <a:cs typeface="Arial"/>
              </a:rPr>
              <a:t>maker:</a:t>
            </a:r>
            <a:endParaRPr sz="1867">
              <a:latin typeface="Arial"/>
              <a:cs typeface="Arial"/>
            </a:endParaRPr>
          </a:p>
          <a:p>
            <a:pPr>
              <a:spcBef>
                <a:spcPts val="320"/>
              </a:spcBef>
            </a:pPr>
            <a:endParaRPr sz="1867">
              <a:latin typeface="Arial"/>
              <a:cs typeface="Arial"/>
            </a:endParaRPr>
          </a:p>
          <a:p>
            <a:pPr marL="625671" indent="-422476">
              <a:buChar char="●"/>
              <a:tabLst>
                <a:tab pos="625671" algn="l"/>
              </a:tabLst>
            </a:pP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67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67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easily</a:t>
            </a:r>
            <a:r>
              <a:rPr sz="1867" spc="-4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reuse</a:t>
            </a:r>
            <a:r>
              <a:rPr sz="1867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PCF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components</a:t>
            </a:r>
            <a:r>
              <a:rPr sz="1867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developed</a:t>
            </a:r>
            <a:r>
              <a:rPr sz="1867" spc="-4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1867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professional</a:t>
            </a:r>
            <a:r>
              <a:rPr sz="1867" spc="-8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developers</a:t>
            </a:r>
            <a:endParaRPr sz="1867">
              <a:latin typeface="Arial MT"/>
              <a:cs typeface="Arial MT"/>
            </a:endParaRPr>
          </a:p>
          <a:p>
            <a:pPr marL="625671" indent="-422476">
              <a:spcBef>
                <a:spcPts val="339"/>
              </a:spcBef>
              <a:buChar char="●"/>
              <a:tabLst>
                <a:tab pos="625671" algn="l"/>
              </a:tabLst>
            </a:pP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PCF</a:t>
            </a:r>
            <a:r>
              <a:rPr sz="1867" spc="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components</a:t>
            </a:r>
            <a:r>
              <a:rPr sz="1867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67" spc="-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configurable</a:t>
            </a:r>
            <a:endParaRPr sz="1867">
              <a:latin typeface="Arial MT"/>
              <a:cs typeface="Arial MT"/>
            </a:endParaRPr>
          </a:p>
          <a:p>
            <a:pPr marL="625671" indent="-422476">
              <a:spcBef>
                <a:spcPts val="333"/>
              </a:spcBef>
              <a:buChar char="●"/>
              <a:tabLst>
                <a:tab pos="625671" algn="l"/>
              </a:tabLst>
            </a:pP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May</a:t>
            </a:r>
            <a:r>
              <a:rPr sz="1867" spc="-4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need</a:t>
            </a:r>
            <a:r>
              <a:rPr sz="1867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pay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attention</a:t>
            </a:r>
            <a:r>
              <a:rPr sz="1867" spc="-6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67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67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dirty="0">
                <a:solidFill>
                  <a:srgbClr val="585858"/>
                </a:solidFill>
                <a:latin typeface="Arial MT"/>
                <a:cs typeface="Arial MT"/>
              </a:rPr>
              <a:t>future</a:t>
            </a:r>
            <a:r>
              <a:rPr sz="1867" spc="-6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585858"/>
                </a:solidFill>
                <a:latin typeface="Arial MT"/>
                <a:cs typeface="Arial MT"/>
              </a:rPr>
              <a:t>compatibility/maintenance</a:t>
            </a:r>
            <a:endParaRPr sz="18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93353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b="1" dirty="0"/>
              <a:t>PCF</a:t>
            </a:r>
            <a:r>
              <a:rPr b="1" spc="-113" dirty="0"/>
              <a:t> </a:t>
            </a:r>
            <a:r>
              <a:rPr b="1" dirty="0"/>
              <a:t>vs</a:t>
            </a:r>
            <a:r>
              <a:rPr b="1" spc="-113" dirty="0"/>
              <a:t> </a:t>
            </a:r>
            <a:r>
              <a:rPr b="1" dirty="0"/>
              <a:t>Embedded</a:t>
            </a:r>
            <a:r>
              <a:rPr b="1" spc="-73" dirty="0"/>
              <a:t> </a:t>
            </a:r>
            <a:r>
              <a:rPr b="1" dirty="0"/>
              <a:t>Canvas</a:t>
            </a:r>
            <a:r>
              <a:rPr b="1" spc="-100" dirty="0"/>
              <a:t> </a:t>
            </a:r>
            <a:r>
              <a:rPr b="1" spc="-27" dirty="0"/>
              <a:t>Apps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35429" y="1347319"/>
            <a:ext cx="11203490" cy="36678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74133" indent="-457200">
              <a:lnSpc>
                <a:spcPct val="100000"/>
              </a:lnSpc>
              <a:spcBef>
                <a:spcPts val="133"/>
              </a:spcBef>
              <a:buFont typeface="Wingdings" panose="05000000000000000000" pitchFamily="2" charset="2"/>
              <a:buChar char="§"/>
              <a:tabLst>
                <a:tab pos="473275" algn="l"/>
              </a:tabLst>
            </a:pPr>
            <a:r>
              <a:rPr spc="-27" dirty="0"/>
              <a:t>PCF:</a:t>
            </a:r>
          </a:p>
          <a:p>
            <a:pPr marL="701875" marR="600272" indent="-457200">
              <a:lnSpc>
                <a:spcPct val="114999"/>
              </a:lnSpc>
              <a:spcBef>
                <a:spcPts val="2147"/>
              </a:spcBef>
              <a:buFont typeface="Wingdings" panose="05000000000000000000" pitchFamily="2" charset="2"/>
              <a:buChar char="§"/>
            </a:pPr>
            <a:r>
              <a:rPr dirty="0"/>
              <a:t>HTML</a:t>
            </a:r>
            <a:r>
              <a:rPr spc="-67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dirty="0"/>
              <a:t>Scripting,</a:t>
            </a:r>
            <a:r>
              <a:rPr spc="-33" dirty="0"/>
              <a:t> </a:t>
            </a:r>
            <a:r>
              <a:rPr dirty="0"/>
              <a:t>Web</a:t>
            </a:r>
            <a:r>
              <a:rPr spc="-40" dirty="0"/>
              <a:t> </a:t>
            </a:r>
            <a:r>
              <a:rPr dirty="0"/>
              <a:t>API,</a:t>
            </a:r>
            <a:r>
              <a:rPr spc="-47" dirty="0"/>
              <a:t> </a:t>
            </a:r>
            <a:r>
              <a:rPr dirty="0"/>
              <a:t>configurable property</a:t>
            </a:r>
            <a:r>
              <a:rPr spc="-40" dirty="0"/>
              <a:t> </a:t>
            </a:r>
            <a:r>
              <a:rPr dirty="0"/>
              <a:t>bindings,</a:t>
            </a:r>
            <a:r>
              <a:rPr spc="-7" dirty="0"/>
              <a:t> </a:t>
            </a:r>
            <a:r>
              <a:rPr spc="-13" dirty="0"/>
              <a:t>professional </a:t>
            </a:r>
            <a:r>
              <a:rPr dirty="0"/>
              <a:t>developers</a:t>
            </a:r>
            <a:r>
              <a:rPr spc="-40" dirty="0"/>
              <a:t> </a:t>
            </a:r>
            <a:r>
              <a:rPr spc="-13" dirty="0"/>
              <a:t>expertise</a:t>
            </a:r>
          </a:p>
          <a:p>
            <a:pPr marL="474133" indent="-457200">
              <a:lnSpc>
                <a:spcPct val="100000"/>
              </a:lnSpc>
              <a:spcBef>
                <a:spcPts val="2567"/>
              </a:spcBef>
              <a:buFont typeface="Wingdings" panose="05000000000000000000" pitchFamily="2" charset="2"/>
              <a:buChar char="§"/>
              <a:tabLst>
                <a:tab pos="473275" algn="l"/>
              </a:tabLst>
            </a:pPr>
            <a:r>
              <a:rPr dirty="0"/>
              <a:t>Embedded</a:t>
            </a:r>
            <a:r>
              <a:rPr spc="-40" dirty="0"/>
              <a:t> </a:t>
            </a:r>
            <a:r>
              <a:rPr dirty="0"/>
              <a:t>Canvas</a:t>
            </a:r>
            <a:r>
              <a:rPr spc="-33" dirty="0"/>
              <a:t> </a:t>
            </a:r>
            <a:r>
              <a:rPr spc="-13" dirty="0"/>
              <a:t>Apps:</a:t>
            </a:r>
            <a:r>
              <a:rPr lang="en-IN" spc="-13" dirty="0"/>
              <a:t>a</a:t>
            </a:r>
            <a:endParaRPr spc="-13" dirty="0"/>
          </a:p>
          <a:p>
            <a:pPr marL="701875" indent="-457200">
              <a:lnSpc>
                <a:spcPct val="100000"/>
              </a:lnSpc>
              <a:spcBef>
                <a:spcPts val="2560"/>
              </a:spcBef>
              <a:buFont typeface="Wingdings" panose="05000000000000000000" pitchFamily="2" charset="2"/>
              <a:buChar char="§"/>
              <a:tabLst>
                <a:tab pos="3334090" algn="l"/>
              </a:tabLst>
            </a:pPr>
            <a:r>
              <a:rPr dirty="0"/>
              <a:t>Various</a:t>
            </a:r>
            <a:r>
              <a:rPr spc="-40" dirty="0"/>
              <a:t> </a:t>
            </a:r>
            <a:r>
              <a:rPr spc="-13" dirty="0"/>
              <a:t>connectors,</a:t>
            </a:r>
            <a:r>
              <a:rPr dirty="0"/>
              <a:t>	canvas</a:t>
            </a:r>
            <a:r>
              <a:rPr spc="-47" dirty="0"/>
              <a:t> </a:t>
            </a:r>
            <a:r>
              <a:rPr dirty="0"/>
              <a:t>app</a:t>
            </a:r>
            <a:r>
              <a:rPr spc="-27" dirty="0"/>
              <a:t> </a:t>
            </a:r>
            <a:r>
              <a:rPr dirty="0"/>
              <a:t>look</a:t>
            </a:r>
            <a:r>
              <a:rPr spc="-33" dirty="0"/>
              <a:t> </a:t>
            </a:r>
            <a:r>
              <a:rPr dirty="0"/>
              <a:t>and</a:t>
            </a:r>
            <a:r>
              <a:rPr spc="-33" dirty="0"/>
              <a:t> </a:t>
            </a:r>
            <a:r>
              <a:rPr dirty="0"/>
              <a:t>feel,</a:t>
            </a:r>
            <a:r>
              <a:rPr spc="-33" dirty="0"/>
              <a:t> </a:t>
            </a:r>
            <a:r>
              <a:rPr dirty="0"/>
              <a:t>citizen</a:t>
            </a:r>
            <a:r>
              <a:rPr spc="-27" dirty="0"/>
              <a:t> </a:t>
            </a:r>
            <a:r>
              <a:rPr dirty="0"/>
              <a:t>development </a:t>
            </a:r>
            <a:r>
              <a:rPr spc="-13" dirty="0"/>
              <a:t>expertise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006" y="693353"/>
            <a:ext cx="10693400" cy="542029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447029" indent="-430096">
              <a:spcBef>
                <a:spcPts val="507"/>
              </a:spcBef>
              <a:buClr>
                <a:srgbClr val="585858"/>
              </a:buClr>
              <a:buChar char="●"/>
              <a:tabLst>
                <a:tab pos="447029" algn="l"/>
              </a:tabLst>
            </a:pP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Go</a:t>
            </a:r>
            <a:r>
              <a:rPr sz="2000" spc="327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121"/>
                </a:solidFill>
                <a:latin typeface="Arial MT"/>
                <a:cs typeface="Arial MT"/>
              </a:rPr>
              <a:t>here:</a:t>
            </a:r>
            <a:r>
              <a:rPr lang="en-IN" sz="2000" spc="339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lang="en-IN" sz="1100" spc="339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https://learn.microsoft.com/en-us/power-apps/developer/component-framework/create-custom-controls-using-pcf</a:t>
            </a:r>
            <a:r>
              <a:rPr lang="en-IN" sz="1100" spc="339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02721" y="0"/>
            <a:ext cx="14020800" cy="693353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b="1" dirty="0"/>
              <a:t>Ready</a:t>
            </a:r>
            <a:r>
              <a:rPr b="1" spc="-73" dirty="0"/>
              <a:t> </a:t>
            </a:r>
            <a:r>
              <a:rPr b="1" dirty="0"/>
              <a:t>to</a:t>
            </a:r>
            <a:r>
              <a:rPr b="1" spc="-87" dirty="0"/>
              <a:t> </a:t>
            </a:r>
            <a:r>
              <a:rPr b="1" dirty="0"/>
              <a:t>start</a:t>
            </a:r>
            <a:r>
              <a:rPr b="1" spc="-93" dirty="0"/>
              <a:t> </a:t>
            </a:r>
            <a:r>
              <a:rPr b="1" dirty="0"/>
              <a:t>building</a:t>
            </a:r>
            <a:r>
              <a:rPr b="1" spc="-67" dirty="0"/>
              <a:t> </a:t>
            </a:r>
            <a:r>
              <a:rPr b="1" dirty="0"/>
              <a:t>your</a:t>
            </a:r>
            <a:r>
              <a:rPr b="1" spc="-93" dirty="0"/>
              <a:t> </a:t>
            </a:r>
            <a:r>
              <a:rPr b="1" dirty="0"/>
              <a:t>own</a:t>
            </a:r>
            <a:r>
              <a:rPr b="1" spc="-67" dirty="0"/>
              <a:t> </a:t>
            </a:r>
            <a:r>
              <a:rPr b="1" spc="-13" dirty="0"/>
              <a:t>component?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4A2A6-8A42-9B25-D562-03946E25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01" y="1738466"/>
            <a:ext cx="5037725" cy="50790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6115" y="2434335"/>
            <a:ext cx="1468455" cy="9184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649" y="1312671"/>
            <a:ext cx="1694687" cy="10566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649" y="3900494"/>
            <a:ext cx="3180080" cy="13776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4477" y="1434693"/>
            <a:ext cx="9075420" cy="163679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341375">
              <a:spcBef>
                <a:spcPts val="140"/>
              </a:spcBef>
            </a:pPr>
            <a:r>
              <a:rPr lang="en-US" sz="1467" dirty="0">
                <a:solidFill>
                  <a:srgbClr val="333333"/>
                </a:solidFill>
                <a:latin typeface="Arial MT"/>
                <a:cs typeface="Arial MT"/>
              </a:rPr>
              <a:t>Node.js®</a:t>
            </a:r>
            <a:r>
              <a:rPr lang="en-US" sz="1467" spc="-67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lang="en-US" sz="1467" dirty="0">
                <a:solidFill>
                  <a:srgbClr val="333333"/>
                </a:solidFill>
                <a:latin typeface="Arial MT"/>
                <a:cs typeface="Arial MT"/>
              </a:rPr>
              <a:t>is</a:t>
            </a:r>
            <a:r>
              <a:rPr lang="en-US" sz="1467" spc="-3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lang="en-US" sz="1467" dirty="0">
                <a:solidFill>
                  <a:srgbClr val="333333"/>
                </a:solidFill>
                <a:latin typeface="Arial MT"/>
                <a:cs typeface="Arial MT"/>
              </a:rPr>
              <a:t>a</a:t>
            </a:r>
            <a:r>
              <a:rPr lang="en-US" sz="1467" spc="-47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lang="en-US" sz="1467" dirty="0">
                <a:solidFill>
                  <a:srgbClr val="333333"/>
                </a:solidFill>
                <a:latin typeface="Arial MT"/>
                <a:cs typeface="Arial MT"/>
              </a:rPr>
              <a:t>JavaScript</a:t>
            </a:r>
            <a:r>
              <a:rPr lang="en-US" sz="1467" spc="-47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lang="en-US" sz="1467" spc="-13" dirty="0">
                <a:solidFill>
                  <a:srgbClr val="333333"/>
                </a:solidFill>
                <a:latin typeface="Arial MT"/>
                <a:cs typeface="Arial MT"/>
              </a:rPr>
              <a:t>runtime</a:t>
            </a:r>
          </a:p>
          <a:p>
            <a:pPr marL="16933" marR="6341375">
              <a:spcBef>
                <a:spcPts val="140"/>
              </a:spcBef>
            </a:pPr>
            <a:endParaRPr lang="en-US" sz="1467" spc="-13" dirty="0">
              <a:solidFill>
                <a:srgbClr val="333333"/>
              </a:solidFill>
              <a:latin typeface="Arial MT"/>
              <a:cs typeface="Arial MT"/>
            </a:endParaRPr>
          </a:p>
          <a:p>
            <a:pPr marL="16933" marR="6341375">
              <a:spcBef>
                <a:spcPts val="140"/>
              </a:spcBef>
            </a:pPr>
            <a:endParaRPr lang="en-US" sz="1467" spc="-13" dirty="0">
              <a:solidFill>
                <a:srgbClr val="333333"/>
              </a:solidFill>
              <a:latin typeface="Arial MT"/>
              <a:cs typeface="Arial MT"/>
            </a:endParaRPr>
          </a:p>
          <a:p>
            <a:pPr marL="16933" marR="6341375">
              <a:spcBef>
                <a:spcPts val="140"/>
              </a:spcBef>
            </a:pPr>
            <a:endParaRPr lang="en-US" sz="1467" dirty="0">
              <a:latin typeface="Arial MT"/>
              <a:cs typeface="Arial MT"/>
            </a:endParaRPr>
          </a:p>
          <a:p>
            <a:pPr marL="3757413" marR="6773"/>
            <a:r>
              <a:rPr sz="1467" dirty="0" err="1">
                <a:solidFill>
                  <a:srgbClr val="6C7985"/>
                </a:solidFill>
                <a:latin typeface="Arial MT"/>
                <a:cs typeface="Arial MT"/>
              </a:rPr>
              <a:t>npm</a:t>
            </a:r>
            <a:r>
              <a:rPr sz="1467" spc="-40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makes</a:t>
            </a:r>
            <a:r>
              <a:rPr sz="1467" spc="-60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it</a:t>
            </a:r>
            <a:r>
              <a:rPr sz="1467" spc="-20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easy</a:t>
            </a:r>
            <a:r>
              <a:rPr sz="1467" spc="-4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for</a:t>
            </a:r>
            <a:r>
              <a:rPr sz="1467" spc="-53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JavaScript</a:t>
            </a:r>
            <a:r>
              <a:rPr sz="1467" spc="-20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developers</a:t>
            </a:r>
            <a:r>
              <a:rPr sz="1467" spc="-13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to</a:t>
            </a:r>
            <a:r>
              <a:rPr sz="1467" spc="-40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share</a:t>
            </a:r>
            <a:r>
              <a:rPr sz="1467" spc="-4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and</a:t>
            </a:r>
            <a:r>
              <a:rPr sz="1467" spc="-2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spc="-13" dirty="0">
                <a:solidFill>
                  <a:srgbClr val="6C7985"/>
                </a:solidFill>
                <a:latin typeface="Arial MT"/>
                <a:cs typeface="Arial MT"/>
              </a:rPr>
              <a:t>reuse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code,</a:t>
            </a:r>
            <a:r>
              <a:rPr sz="1467" spc="-33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and</a:t>
            </a:r>
            <a:r>
              <a:rPr sz="1467" spc="-2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makes</a:t>
            </a:r>
            <a:r>
              <a:rPr sz="1467" spc="-60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it</a:t>
            </a:r>
            <a:r>
              <a:rPr sz="1467" spc="-13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easy</a:t>
            </a:r>
            <a:r>
              <a:rPr sz="1467" spc="-40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to</a:t>
            </a:r>
            <a:r>
              <a:rPr sz="1467" spc="-2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update</a:t>
            </a:r>
            <a:r>
              <a:rPr sz="1467" spc="-40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the</a:t>
            </a:r>
            <a:r>
              <a:rPr sz="1467" spc="-40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code</a:t>
            </a:r>
            <a:r>
              <a:rPr sz="1467" spc="-2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that</a:t>
            </a:r>
            <a:r>
              <a:rPr sz="1467" spc="-4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you’re</a:t>
            </a:r>
            <a:r>
              <a:rPr sz="1467" spc="-13" dirty="0">
                <a:solidFill>
                  <a:srgbClr val="6C7985"/>
                </a:solidFill>
                <a:latin typeface="Arial MT"/>
                <a:cs typeface="Arial MT"/>
              </a:rPr>
              <a:t> sharing,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so</a:t>
            </a:r>
            <a:r>
              <a:rPr sz="1467" spc="-4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you</a:t>
            </a:r>
            <a:r>
              <a:rPr sz="1467" spc="-2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can</a:t>
            </a:r>
            <a:r>
              <a:rPr sz="1467" spc="-4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build</a:t>
            </a:r>
            <a:r>
              <a:rPr sz="1467" spc="-2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6C7985"/>
                </a:solidFill>
                <a:latin typeface="Arial MT"/>
                <a:cs typeface="Arial MT"/>
              </a:rPr>
              <a:t>amazing</a:t>
            </a:r>
            <a:r>
              <a:rPr sz="1467" spc="-27" dirty="0">
                <a:solidFill>
                  <a:srgbClr val="6C7985"/>
                </a:solidFill>
                <a:latin typeface="Arial MT"/>
                <a:cs typeface="Arial MT"/>
              </a:rPr>
              <a:t> </a:t>
            </a:r>
            <a:r>
              <a:rPr sz="1467" spc="-13" dirty="0">
                <a:solidFill>
                  <a:srgbClr val="6C7985"/>
                </a:solidFill>
                <a:latin typeface="Arial MT"/>
                <a:cs typeface="Arial MT"/>
              </a:rPr>
              <a:t>things.</a:t>
            </a:r>
            <a:endParaRPr sz="1467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59952" y="463297"/>
            <a:ext cx="1381760" cy="15605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19871" y="4153407"/>
            <a:ext cx="3730413" cy="23314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14300" rIns="0" bIns="0" rtlCol="0">
            <a:spAutoFit/>
          </a:bodyPr>
          <a:lstStyle/>
          <a:p>
            <a:pPr marL="732348" indent="-422476">
              <a:spcBef>
                <a:spcPts val="900"/>
              </a:spcBef>
              <a:buFont typeface="Wingdings" panose="05000000000000000000" pitchFamily="2" charset="2"/>
              <a:buChar char="§"/>
              <a:tabLst>
                <a:tab pos="732348" algn="l"/>
              </a:tabLst>
            </a:pPr>
            <a:r>
              <a:rPr sz="2400" spc="-13" dirty="0">
                <a:latin typeface="Arial MT"/>
                <a:cs typeface="Arial MT"/>
              </a:rPr>
              <a:t>JavaScript</a:t>
            </a:r>
            <a:endParaRPr sz="2400" dirty="0">
              <a:latin typeface="Arial MT"/>
              <a:cs typeface="Arial MT"/>
            </a:endParaRPr>
          </a:p>
          <a:p>
            <a:pPr marL="732348" indent="-422476">
              <a:buFont typeface="Wingdings" panose="05000000000000000000" pitchFamily="2" charset="2"/>
              <a:buChar char="§"/>
              <a:tabLst>
                <a:tab pos="732348" algn="l"/>
              </a:tabLst>
            </a:pPr>
            <a:r>
              <a:rPr sz="2400" spc="-13" dirty="0">
                <a:latin typeface="Arial MT"/>
                <a:cs typeface="Arial MT"/>
              </a:rPr>
              <a:t>JQuery</a:t>
            </a:r>
            <a:endParaRPr sz="2400" dirty="0">
              <a:latin typeface="Arial MT"/>
              <a:cs typeface="Arial MT"/>
            </a:endParaRPr>
          </a:p>
          <a:p>
            <a:pPr marL="732348" indent="-422476">
              <a:buFont typeface="Wingdings" panose="05000000000000000000" pitchFamily="2" charset="2"/>
              <a:buChar char="§"/>
              <a:tabLst>
                <a:tab pos="732348" algn="l"/>
              </a:tabLst>
            </a:pPr>
            <a:r>
              <a:rPr sz="2400" spc="-13" dirty="0">
                <a:latin typeface="Arial MT"/>
                <a:cs typeface="Arial MT"/>
              </a:rPr>
              <a:t>Solutions</a:t>
            </a:r>
            <a:endParaRPr sz="2400" dirty="0">
              <a:latin typeface="Arial MT"/>
              <a:cs typeface="Arial MT"/>
            </a:endParaRPr>
          </a:p>
          <a:p>
            <a:pPr marL="732348" indent="-422476">
              <a:buFont typeface="Wingdings" panose="05000000000000000000" pitchFamily="2" charset="2"/>
              <a:buChar char="§"/>
              <a:tabLst>
                <a:tab pos="732348" algn="l"/>
              </a:tabLst>
            </a:pPr>
            <a:r>
              <a:rPr sz="2400" spc="-13" dirty="0">
                <a:latin typeface="Arial MT"/>
                <a:cs typeface="Arial MT"/>
              </a:rPr>
              <a:t>React</a:t>
            </a:r>
            <a:endParaRPr sz="2400" dirty="0">
              <a:latin typeface="Arial MT"/>
              <a:cs typeface="Arial MT"/>
            </a:endParaRPr>
          </a:p>
          <a:p>
            <a:pPr marL="732348" indent="-422476">
              <a:spcBef>
                <a:spcPts val="7"/>
              </a:spcBef>
              <a:buFont typeface="Wingdings" panose="05000000000000000000" pitchFamily="2" charset="2"/>
              <a:buChar char="§"/>
              <a:tabLst>
                <a:tab pos="732348" algn="l"/>
              </a:tabLst>
            </a:pPr>
            <a:r>
              <a:rPr sz="2400" spc="-13" dirty="0">
                <a:latin typeface="Arial MT"/>
                <a:cs typeface="Arial MT"/>
              </a:rPr>
              <a:t>Angular</a:t>
            </a:r>
            <a:endParaRPr sz="2400" dirty="0">
              <a:latin typeface="Arial MT"/>
              <a:cs typeface="Arial MT"/>
            </a:endParaRPr>
          </a:p>
          <a:p>
            <a:pPr marL="732348" indent="-422476">
              <a:buFont typeface="Wingdings" panose="05000000000000000000" pitchFamily="2" charset="2"/>
              <a:buChar char="§"/>
              <a:tabLst>
                <a:tab pos="732348" algn="l"/>
              </a:tabLst>
            </a:pPr>
            <a:r>
              <a:rPr sz="2400" spc="-13" dirty="0">
                <a:latin typeface="Arial MT"/>
                <a:cs typeface="Arial MT"/>
              </a:rPr>
              <a:t>PowerShell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944" y="5423307"/>
            <a:ext cx="3730413" cy="6944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It</a:t>
            </a:r>
            <a:r>
              <a:rPr sz="1467" spc="-47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sz="1467" spc="-7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sz="1467" spc="-27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strict</a:t>
            </a:r>
            <a:r>
              <a:rPr sz="1467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syntactical</a:t>
            </a:r>
            <a:r>
              <a:rPr sz="1467" spc="-7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0096A7"/>
                </a:solidFill>
                <a:latin typeface="Arial MT"/>
                <a:cs typeface="Arial MT"/>
                <a:hlinkClick r:id="rId6"/>
              </a:rPr>
              <a:t>superset</a:t>
            </a:r>
            <a:r>
              <a:rPr sz="1467" spc="-47" dirty="0">
                <a:solidFill>
                  <a:srgbClr val="0096A7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of</a:t>
            </a:r>
            <a:r>
              <a:rPr sz="1467" spc="-33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spc="-13" dirty="0">
                <a:solidFill>
                  <a:srgbClr val="0096A7"/>
                </a:solidFill>
                <a:latin typeface="Arial MT"/>
                <a:cs typeface="Arial MT"/>
                <a:hlinkClick r:id="rId7"/>
              </a:rPr>
              <a:t>JavaScript</a:t>
            </a:r>
            <a:r>
              <a:rPr sz="1467" spc="-13" dirty="0">
                <a:solidFill>
                  <a:srgbClr val="0096A7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that</a:t>
            </a:r>
            <a:r>
              <a:rPr sz="1467" spc="-53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adds</a:t>
            </a:r>
            <a:r>
              <a:rPr sz="1467" spc="-27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optional</a:t>
            </a:r>
            <a:r>
              <a:rPr sz="1467" spc="-27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static</a:t>
            </a:r>
            <a:r>
              <a:rPr sz="1467" spc="-6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typing</a:t>
            </a:r>
            <a:r>
              <a:rPr sz="1467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dirty="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sz="1467" spc="-4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67" spc="-33" dirty="0">
                <a:solidFill>
                  <a:srgbClr val="212121"/>
                </a:solidFill>
                <a:latin typeface="Arial MT"/>
                <a:cs typeface="Arial MT"/>
              </a:rPr>
              <a:t>the </a:t>
            </a:r>
            <a:r>
              <a:rPr sz="1467" spc="-13" dirty="0">
                <a:solidFill>
                  <a:srgbClr val="212121"/>
                </a:solidFill>
                <a:latin typeface="Arial MT"/>
                <a:cs typeface="Arial MT"/>
              </a:rPr>
              <a:t>language</a:t>
            </a:r>
            <a:endParaRPr sz="14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2247" y="296282"/>
            <a:ext cx="5798894" cy="693353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b="1" dirty="0"/>
              <a:t>What’s</a:t>
            </a:r>
            <a:r>
              <a:rPr b="1" spc="-133" dirty="0"/>
              <a:t> </a:t>
            </a:r>
            <a:r>
              <a:rPr b="1" spc="-13" dirty="0"/>
              <a:t>involved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A4BEAA-BBAE-79E8-9CFB-D73D31A9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843" y="4144815"/>
            <a:ext cx="1631487" cy="163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BAA17-58EB-C221-428A-133431A8635A}"/>
              </a:ext>
            </a:extLst>
          </p:cNvPr>
          <p:cNvSpPr txBox="1"/>
          <p:nvPr/>
        </p:nvSpPr>
        <p:spPr>
          <a:xfrm>
            <a:off x="5511714" y="5910294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Visual Studio Code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93353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dirty="0"/>
              <a:t>PCF</a:t>
            </a:r>
            <a:r>
              <a:rPr spc="-53" dirty="0"/>
              <a:t> </a:t>
            </a:r>
            <a:r>
              <a:rPr dirty="0"/>
              <a:t>Gallery</a:t>
            </a:r>
            <a:endParaRPr sz="1867" dirty="0"/>
          </a:p>
        </p:txBody>
      </p:sp>
      <p:sp>
        <p:nvSpPr>
          <p:cNvPr id="3" name="object 3"/>
          <p:cNvSpPr txBox="1"/>
          <p:nvPr/>
        </p:nvSpPr>
        <p:spPr>
          <a:xfrm>
            <a:off x="520734" y="5553945"/>
            <a:ext cx="4142740" cy="805413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6933">
              <a:spcBef>
                <a:spcPts val="1220"/>
              </a:spcBef>
            </a:pPr>
            <a:r>
              <a:rPr sz="1867" u="sng" spc="-13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https://pcf.gallery/</a:t>
            </a:r>
            <a:endParaRPr sz="1867" dirty="0">
              <a:latin typeface="Arial MT"/>
              <a:cs typeface="Arial MT"/>
            </a:endParaRPr>
          </a:p>
          <a:p>
            <a:pPr marL="16933">
              <a:spcBef>
                <a:spcPts val="927"/>
              </a:spcBef>
            </a:pPr>
            <a:r>
              <a:rPr sz="1600" i="1" spc="-67" dirty="0">
                <a:solidFill>
                  <a:srgbClr val="343940"/>
                </a:solidFill>
                <a:latin typeface="Roboto"/>
                <a:cs typeface="Roboto"/>
              </a:rPr>
              <a:t>Developed</a:t>
            </a:r>
            <a:r>
              <a:rPr sz="1600" i="1" spc="-27" dirty="0">
                <a:solidFill>
                  <a:srgbClr val="343940"/>
                </a:solidFill>
                <a:latin typeface="Roboto"/>
                <a:cs typeface="Roboto"/>
              </a:rPr>
              <a:t> </a:t>
            </a:r>
            <a:r>
              <a:rPr sz="1600" i="1" spc="-60" dirty="0">
                <a:solidFill>
                  <a:srgbClr val="343940"/>
                </a:solidFill>
                <a:latin typeface="Roboto"/>
                <a:cs typeface="Roboto"/>
              </a:rPr>
              <a:t>and</a:t>
            </a:r>
            <a:r>
              <a:rPr sz="1600" i="1" spc="-7" dirty="0">
                <a:solidFill>
                  <a:srgbClr val="343940"/>
                </a:solidFill>
                <a:latin typeface="Roboto"/>
                <a:cs typeface="Roboto"/>
              </a:rPr>
              <a:t> </a:t>
            </a:r>
            <a:r>
              <a:rPr sz="1600" i="1" spc="-60" dirty="0">
                <a:solidFill>
                  <a:srgbClr val="343940"/>
                </a:solidFill>
                <a:latin typeface="Roboto"/>
                <a:cs typeface="Roboto"/>
              </a:rPr>
              <a:t>maintained</a:t>
            </a:r>
            <a:r>
              <a:rPr sz="1600" i="1" spc="13" dirty="0">
                <a:solidFill>
                  <a:srgbClr val="343940"/>
                </a:solidFill>
                <a:latin typeface="Roboto"/>
                <a:cs typeface="Roboto"/>
              </a:rPr>
              <a:t> </a:t>
            </a:r>
            <a:r>
              <a:rPr sz="1600" i="1" spc="-67" dirty="0">
                <a:solidFill>
                  <a:srgbClr val="343940"/>
                </a:solidFill>
                <a:latin typeface="Roboto"/>
                <a:cs typeface="Roboto"/>
              </a:rPr>
              <a:t>by</a:t>
            </a:r>
            <a:r>
              <a:rPr sz="1600" i="1" spc="-13" dirty="0">
                <a:solidFill>
                  <a:srgbClr val="343940"/>
                </a:solidFill>
                <a:latin typeface="Roboto"/>
                <a:cs typeface="Roboto"/>
              </a:rPr>
              <a:t> </a:t>
            </a:r>
            <a:r>
              <a:rPr sz="1600" i="1" spc="-67" dirty="0">
                <a:solidFill>
                  <a:srgbClr val="343940"/>
                </a:solidFill>
                <a:latin typeface="Roboto"/>
                <a:cs typeface="Roboto"/>
              </a:rPr>
              <a:t>Guido</a:t>
            </a:r>
            <a:r>
              <a:rPr sz="1600" i="1" spc="-13" dirty="0">
                <a:solidFill>
                  <a:srgbClr val="343940"/>
                </a:solidFill>
                <a:latin typeface="Roboto"/>
                <a:cs typeface="Roboto"/>
              </a:rPr>
              <a:t> </a:t>
            </a:r>
            <a:r>
              <a:rPr sz="1600" i="1" spc="-53" dirty="0">
                <a:solidFill>
                  <a:srgbClr val="343940"/>
                </a:solidFill>
                <a:latin typeface="Roboto"/>
                <a:cs typeface="Roboto"/>
              </a:rPr>
              <a:t>Preite,</a:t>
            </a:r>
            <a:r>
              <a:rPr sz="1600" i="1" spc="13" dirty="0">
                <a:solidFill>
                  <a:srgbClr val="343940"/>
                </a:solidFill>
                <a:latin typeface="Roboto"/>
                <a:cs typeface="Roboto"/>
              </a:rPr>
              <a:t> </a:t>
            </a:r>
            <a:r>
              <a:rPr sz="1600" i="1" spc="-33" dirty="0">
                <a:solidFill>
                  <a:srgbClr val="343940"/>
                </a:solidFill>
                <a:latin typeface="Roboto"/>
                <a:cs typeface="Roboto"/>
              </a:rPr>
              <a:t>MVP</a:t>
            </a:r>
            <a:endParaRPr sz="16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8760" y="1631017"/>
            <a:ext cx="2548467" cy="37659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spcBef>
                <a:spcPts val="140"/>
              </a:spcBef>
            </a:pPr>
            <a:r>
              <a:rPr sz="1867" dirty="0">
                <a:latin typeface="Arial MT"/>
                <a:cs typeface="Arial MT"/>
              </a:rPr>
              <a:t>Mostly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free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components </a:t>
            </a:r>
            <a:r>
              <a:rPr sz="1867" dirty="0">
                <a:latin typeface="Arial MT"/>
                <a:cs typeface="Arial MT"/>
              </a:rPr>
              <a:t>with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the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usual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pros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33" dirty="0">
                <a:latin typeface="Arial MT"/>
                <a:cs typeface="Arial MT"/>
              </a:rPr>
              <a:t>and </a:t>
            </a:r>
            <a:r>
              <a:rPr sz="1867" spc="-13" dirty="0">
                <a:latin typeface="Arial MT"/>
                <a:cs typeface="Arial MT"/>
              </a:rPr>
              <a:t>cons:</a:t>
            </a:r>
            <a:endParaRPr sz="1867">
              <a:latin typeface="Arial MT"/>
              <a:cs typeface="Arial MT"/>
            </a:endParaRPr>
          </a:p>
          <a:p>
            <a:pPr>
              <a:spcBef>
                <a:spcPts val="93"/>
              </a:spcBef>
            </a:pPr>
            <a:endParaRPr sz="1867">
              <a:latin typeface="Arial MT"/>
              <a:cs typeface="Arial MT"/>
            </a:endParaRPr>
          </a:p>
          <a:p>
            <a:pPr marL="16933" marR="167636"/>
            <a:r>
              <a:rPr sz="1867" dirty="0">
                <a:latin typeface="Arial MT"/>
                <a:cs typeface="Arial MT"/>
              </a:rPr>
              <a:t>you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can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find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awesome open-source </a:t>
            </a:r>
            <a:r>
              <a:rPr sz="1867" dirty="0">
                <a:latin typeface="Arial MT"/>
                <a:cs typeface="Arial MT"/>
              </a:rPr>
              <a:t>components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there,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33" dirty="0">
                <a:latin typeface="Arial MT"/>
                <a:cs typeface="Arial MT"/>
              </a:rPr>
              <a:t>but </a:t>
            </a:r>
            <a:r>
              <a:rPr sz="1867" dirty="0">
                <a:latin typeface="Arial MT"/>
                <a:cs typeface="Arial MT"/>
              </a:rPr>
              <a:t>the</a:t>
            </a:r>
            <a:r>
              <a:rPr sz="1867" spc="-4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level</a:t>
            </a:r>
            <a:r>
              <a:rPr sz="1867" spc="-1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of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support </a:t>
            </a:r>
            <a:r>
              <a:rPr sz="1867" dirty="0">
                <a:latin typeface="Arial MT"/>
                <a:cs typeface="Arial MT"/>
              </a:rPr>
              <a:t>behind</a:t>
            </a:r>
            <a:r>
              <a:rPr sz="1867" spc="-8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them</a:t>
            </a:r>
            <a:r>
              <a:rPr sz="1867" spc="-6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will</a:t>
            </a:r>
            <a:r>
              <a:rPr sz="1867" spc="-7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vary </a:t>
            </a:r>
            <a:r>
              <a:rPr sz="1867" dirty="0">
                <a:latin typeface="Arial MT"/>
                <a:cs typeface="Arial MT"/>
              </a:rPr>
              <a:t>depending</a:t>
            </a:r>
            <a:r>
              <a:rPr sz="1867" spc="-9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on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spc="-33" dirty="0">
                <a:latin typeface="Arial MT"/>
                <a:cs typeface="Arial MT"/>
              </a:rPr>
              <a:t>the </a:t>
            </a:r>
            <a:r>
              <a:rPr sz="1867" dirty="0">
                <a:latin typeface="Arial MT"/>
                <a:cs typeface="Arial MT"/>
              </a:rPr>
              <a:t>willingness</a:t>
            </a:r>
            <a:r>
              <a:rPr sz="1867" spc="-60" dirty="0">
                <a:latin typeface="Arial MT"/>
                <a:cs typeface="Arial MT"/>
              </a:rPr>
              <a:t> </a:t>
            </a:r>
            <a:r>
              <a:rPr sz="1867" spc="-33" dirty="0">
                <a:latin typeface="Arial MT"/>
                <a:cs typeface="Arial MT"/>
              </a:rPr>
              <a:t>and </a:t>
            </a:r>
            <a:r>
              <a:rPr sz="1867" dirty="0">
                <a:latin typeface="Arial MT"/>
                <a:cs typeface="Arial MT"/>
              </a:rPr>
              <a:t>availability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of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their </a:t>
            </a:r>
            <a:r>
              <a:rPr sz="1867" spc="-13" dirty="0">
                <a:latin typeface="Arial MT"/>
                <a:cs typeface="Arial MT"/>
              </a:rPr>
              <a:t>creators.</a:t>
            </a:r>
            <a:endParaRPr sz="1867">
              <a:latin typeface="Arial M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F5BFB-7CD1-204F-3B7E-7444854E4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80" y="1123949"/>
            <a:ext cx="8967622" cy="38323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6933"/>
            <a:r>
              <a:rPr lang="en-US" sz="5400"/>
              <a:t>Who</a:t>
            </a:r>
            <a:r>
              <a:rPr lang="en-US" sz="5400" spc="-73"/>
              <a:t> </a:t>
            </a:r>
            <a:r>
              <a:rPr lang="en-US" sz="5400"/>
              <a:t>can</a:t>
            </a:r>
            <a:r>
              <a:rPr lang="en-US" sz="5400" spc="-87"/>
              <a:t> </a:t>
            </a:r>
            <a:r>
              <a:rPr lang="en-US" sz="5400"/>
              <a:t>build</a:t>
            </a:r>
            <a:r>
              <a:rPr lang="en-US" sz="5400" spc="-60"/>
              <a:t> </a:t>
            </a:r>
            <a:r>
              <a:rPr lang="en-US" sz="5400"/>
              <a:t>PCF</a:t>
            </a:r>
            <a:r>
              <a:rPr lang="en-US" sz="5400" spc="-87"/>
              <a:t> </a:t>
            </a:r>
            <a:r>
              <a:rPr lang="en-US" sz="5400" spc="-13"/>
              <a:t>components?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9FCAC952-213A-1E6F-0A9D-19788D9918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50" r="1141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73275" indent="-228600">
              <a:lnSpc>
                <a:spcPct val="90000"/>
              </a:lnSpc>
              <a:spcBef>
                <a:spcPts val="567"/>
              </a:spcBef>
              <a:buFont typeface="Arial" panose="020B0604020202020204" pitchFamily="34" charset="0"/>
              <a:buChar char="•"/>
              <a:tabLst>
                <a:tab pos="473275" algn="l"/>
              </a:tabLst>
            </a:pPr>
            <a:r>
              <a:rPr lang="en-US" sz="1500" dirty="0"/>
              <a:t>As</a:t>
            </a:r>
            <a:r>
              <a:rPr lang="en-US" sz="1500" spc="-33" dirty="0"/>
              <a:t> </a:t>
            </a:r>
            <a:r>
              <a:rPr lang="en-US" sz="1500" dirty="0"/>
              <a:t>long</a:t>
            </a:r>
            <a:r>
              <a:rPr lang="en-US" sz="1500" spc="-20" dirty="0"/>
              <a:t> </a:t>
            </a:r>
            <a:r>
              <a:rPr lang="en-US" sz="1500" dirty="0"/>
              <a:t>as</a:t>
            </a:r>
            <a:r>
              <a:rPr lang="en-US" sz="1500" spc="-27" dirty="0"/>
              <a:t> </a:t>
            </a:r>
            <a:r>
              <a:rPr lang="en-US" sz="1500" dirty="0"/>
              <a:t>you</a:t>
            </a:r>
            <a:r>
              <a:rPr lang="en-US" sz="1500" spc="-7" dirty="0"/>
              <a:t> </a:t>
            </a:r>
            <a:r>
              <a:rPr lang="en-US" sz="1500" dirty="0"/>
              <a:t>know</a:t>
            </a:r>
            <a:r>
              <a:rPr lang="en-US" sz="1500" spc="-20" dirty="0"/>
              <a:t> </a:t>
            </a:r>
            <a:r>
              <a:rPr lang="en-US" sz="1500" dirty="0"/>
              <a:t>the</a:t>
            </a:r>
            <a:r>
              <a:rPr lang="en-US" sz="1500" spc="-40" dirty="0"/>
              <a:t> </a:t>
            </a:r>
            <a:r>
              <a:rPr lang="en-US" sz="1500" dirty="0"/>
              <a:t>basics</a:t>
            </a:r>
            <a:r>
              <a:rPr lang="en-US" sz="1500" spc="-27" dirty="0"/>
              <a:t> </a:t>
            </a:r>
            <a:r>
              <a:rPr lang="en-US" sz="1500" dirty="0"/>
              <a:t>of</a:t>
            </a:r>
            <a:r>
              <a:rPr lang="en-US" sz="1500" spc="-33" dirty="0"/>
              <a:t> </a:t>
            </a:r>
            <a:r>
              <a:rPr lang="en-US" sz="1500" dirty="0"/>
              <a:t>html</a:t>
            </a:r>
            <a:r>
              <a:rPr lang="en-US" sz="1500" spc="-40" dirty="0"/>
              <a:t> </a:t>
            </a:r>
            <a:r>
              <a:rPr lang="en-US" sz="1500" dirty="0"/>
              <a:t>&amp;</a:t>
            </a:r>
            <a:r>
              <a:rPr lang="en-US" sz="1500" spc="-27" dirty="0"/>
              <a:t> </a:t>
            </a:r>
            <a:r>
              <a:rPr lang="en-US" sz="1500" dirty="0" err="1"/>
              <a:t>javascript</a:t>
            </a:r>
            <a:r>
              <a:rPr lang="en-US" sz="1500" dirty="0"/>
              <a:t>,</a:t>
            </a:r>
            <a:r>
              <a:rPr lang="en-US" sz="1500" spc="-27" dirty="0"/>
              <a:t> </a:t>
            </a:r>
            <a:r>
              <a:rPr lang="en-US" sz="1500" dirty="0"/>
              <a:t>you</a:t>
            </a:r>
            <a:r>
              <a:rPr lang="en-US" sz="1500" spc="7" dirty="0"/>
              <a:t> </a:t>
            </a:r>
            <a:r>
              <a:rPr lang="en-US" sz="1500" dirty="0"/>
              <a:t>should</a:t>
            </a:r>
            <a:r>
              <a:rPr lang="en-US" sz="1500" spc="-27" dirty="0"/>
              <a:t> </a:t>
            </a:r>
            <a:r>
              <a:rPr lang="en-US" sz="1500" dirty="0"/>
              <a:t>be</a:t>
            </a:r>
            <a:r>
              <a:rPr lang="en-US" sz="1500" spc="-33" dirty="0"/>
              <a:t> </a:t>
            </a:r>
            <a:r>
              <a:rPr lang="en-US" sz="1500" dirty="0"/>
              <a:t>able</a:t>
            </a:r>
            <a:r>
              <a:rPr lang="en-US" sz="1500" spc="-27" dirty="0"/>
              <a:t> </a:t>
            </a:r>
            <a:r>
              <a:rPr lang="en-US" sz="1500" spc="-33" dirty="0"/>
              <a:t>to</a:t>
            </a:r>
            <a:endParaRPr lang="en-US" sz="1500" dirty="0"/>
          </a:p>
          <a:p>
            <a:pPr marL="473275" indent="-228600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create</a:t>
            </a:r>
            <a:r>
              <a:rPr lang="en-US" sz="1500" spc="-20" dirty="0"/>
              <a:t> </a:t>
            </a:r>
            <a:r>
              <a:rPr lang="en-US" sz="1500" dirty="0"/>
              <a:t>PCF</a:t>
            </a:r>
            <a:r>
              <a:rPr lang="en-US" sz="1500" spc="-20" dirty="0"/>
              <a:t> </a:t>
            </a:r>
            <a:r>
              <a:rPr lang="en-US" sz="1500" spc="-13" dirty="0"/>
              <a:t>components</a:t>
            </a:r>
            <a:endParaRPr lang="en-US" sz="1500" dirty="0"/>
          </a:p>
          <a:p>
            <a:pPr marL="838173">
              <a:lnSpc>
                <a:spcPct val="90000"/>
              </a:lnSpc>
              <a:spcBef>
                <a:spcPts val="2573"/>
              </a:spcBef>
            </a:pPr>
            <a:r>
              <a:rPr lang="en-US" sz="1500" b="1" spc="-13" dirty="0"/>
              <a:t>because</a:t>
            </a:r>
            <a:endParaRPr lang="en-US" sz="1500" dirty="0"/>
          </a:p>
          <a:p>
            <a:pPr marL="473275" indent="-228600">
              <a:lnSpc>
                <a:spcPct val="90000"/>
              </a:lnSpc>
              <a:spcBef>
                <a:spcPts val="2567"/>
              </a:spcBef>
              <a:buFont typeface="Arial" panose="020B0604020202020204" pitchFamily="34" charset="0"/>
              <a:buChar char="•"/>
              <a:tabLst>
                <a:tab pos="473275" algn="l"/>
              </a:tabLst>
            </a:pPr>
            <a:r>
              <a:rPr lang="en-US" sz="1500" dirty="0"/>
              <a:t>Essentially,</a:t>
            </a:r>
            <a:r>
              <a:rPr lang="en-US" sz="1500" spc="13" dirty="0"/>
              <a:t> </a:t>
            </a:r>
            <a:r>
              <a:rPr lang="en-US" sz="1500" dirty="0"/>
              <a:t>it’s</a:t>
            </a:r>
            <a:r>
              <a:rPr lang="en-US" sz="1500" spc="-33" dirty="0"/>
              <a:t> </a:t>
            </a:r>
            <a:r>
              <a:rPr lang="en-US" sz="1500" spc="-13" dirty="0"/>
              <a:t>front-</a:t>
            </a:r>
            <a:r>
              <a:rPr lang="en-US" sz="1500" dirty="0"/>
              <a:t>end</a:t>
            </a:r>
            <a:r>
              <a:rPr lang="en-US" sz="1500" spc="-27" dirty="0"/>
              <a:t> </a:t>
            </a:r>
            <a:r>
              <a:rPr lang="en-US" sz="1500" spc="-13" dirty="0"/>
              <a:t>development</a:t>
            </a:r>
            <a:endParaRPr lang="en-US" sz="1500" dirty="0"/>
          </a:p>
          <a:p>
            <a:pPr marL="854260">
              <a:lnSpc>
                <a:spcPct val="90000"/>
              </a:lnSpc>
              <a:spcBef>
                <a:spcPts val="2560"/>
              </a:spcBef>
            </a:pPr>
            <a:r>
              <a:rPr lang="en-US" sz="1500" b="1" spc="-13" dirty="0"/>
              <a:t>however</a:t>
            </a:r>
            <a:endParaRPr lang="en-US" sz="1500" dirty="0"/>
          </a:p>
          <a:p>
            <a:pPr marL="473275" marR="6773" indent="-228600">
              <a:lnSpc>
                <a:spcPct val="90000"/>
              </a:lnSpc>
              <a:spcBef>
                <a:spcPts val="2147"/>
              </a:spcBef>
              <a:buFont typeface="Arial" panose="020B0604020202020204" pitchFamily="34" charset="0"/>
              <a:buChar char="•"/>
              <a:tabLst>
                <a:tab pos="473275" algn="l"/>
              </a:tabLst>
            </a:pPr>
            <a:r>
              <a:rPr lang="en-US" sz="1500" dirty="0"/>
              <a:t>Just</a:t>
            </a:r>
            <a:r>
              <a:rPr lang="en-US" sz="1500" spc="-20" dirty="0"/>
              <a:t> </a:t>
            </a:r>
            <a:r>
              <a:rPr lang="en-US" sz="1500" dirty="0"/>
              <a:t>as</a:t>
            </a:r>
            <a:r>
              <a:rPr lang="en-US" sz="1500" spc="-20" dirty="0"/>
              <a:t> </a:t>
            </a:r>
            <a:r>
              <a:rPr lang="en-US" sz="1500" dirty="0"/>
              <a:t>it</a:t>
            </a:r>
            <a:r>
              <a:rPr lang="en-US" sz="1500" spc="-27" dirty="0"/>
              <a:t> </a:t>
            </a:r>
            <a:r>
              <a:rPr lang="en-US" sz="1500" dirty="0"/>
              <a:t>used</a:t>
            </a:r>
            <a:r>
              <a:rPr lang="en-US" sz="1500" spc="-13" dirty="0"/>
              <a:t> </a:t>
            </a:r>
            <a:r>
              <a:rPr lang="en-US" sz="1500" dirty="0"/>
              <a:t>to</a:t>
            </a:r>
            <a:r>
              <a:rPr lang="en-US" sz="1500" spc="-13" dirty="0"/>
              <a:t> </a:t>
            </a:r>
            <a:r>
              <a:rPr lang="en-US" sz="1500" dirty="0"/>
              <a:t>be</a:t>
            </a:r>
            <a:r>
              <a:rPr lang="en-US" sz="1500" spc="-33" dirty="0"/>
              <a:t> </a:t>
            </a:r>
            <a:r>
              <a:rPr lang="en-US" sz="1500" dirty="0"/>
              <a:t>with</a:t>
            </a:r>
            <a:r>
              <a:rPr lang="en-US" sz="1500" spc="27" dirty="0"/>
              <a:t> </a:t>
            </a:r>
            <a:r>
              <a:rPr lang="en-US" sz="1500" dirty="0"/>
              <a:t>the</a:t>
            </a:r>
            <a:r>
              <a:rPr lang="en-US" sz="1500" spc="-33" dirty="0"/>
              <a:t> </a:t>
            </a:r>
            <a:r>
              <a:rPr lang="en-US" sz="1500" dirty="0" err="1"/>
              <a:t>the</a:t>
            </a:r>
            <a:r>
              <a:rPr lang="en-US" sz="1500" spc="-27" dirty="0"/>
              <a:t> web-</a:t>
            </a:r>
            <a:r>
              <a:rPr lang="en-US" sz="1500" dirty="0"/>
              <a:t>resources,</a:t>
            </a:r>
            <a:r>
              <a:rPr lang="en-US" sz="1500" spc="40" dirty="0"/>
              <a:t> </a:t>
            </a:r>
            <a:r>
              <a:rPr lang="en-US" sz="1500" dirty="0"/>
              <a:t>PCF</a:t>
            </a:r>
            <a:r>
              <a:rPr lang="en-US" sz="1500" spc="-20" dirty="0"/>
              <a:t> </a:t>
            </a:r>
            <a:r>
              <a:rPr lang="en-US" sz="1500" dirty="0"/>
              <a:t>development</a:t>
            </a:r>
            <a:r>
              <a:rPr lang="en-US" sz="1500" spc="20" dirty="0"/>
              <a:t> </a:t>
            </a:r>
            <a:r>
              <a:rPr lang="en-US" sz="1500" dirty="0"/>
              <a:t>can</a:t>
            </a:r>
            <a:r>
              <a:rPr lang="en-US" sz="1500" spc="-33" dirty="0"/>
              <a:t> </a:t>
            </a:r>
            <a:r>
              <a:rPr lang="en-US" sz="1500" spc="-27" dirty="0"/>
              <a:t>vary </a:t>
            </a:r>
            <a:r>
              <a:rPr lang="en-US" sz="1500" dirty="0"/>
              <a:t>in</a:t>
            </a:r>
            <a:r>
              <a:rPr lang="en-US" sz="1500" spc="-53" dirty="0"/>
              <a:t> </a:t>
            </a:r>
            <a:r>
              <a:rPr lang="en-US" sz="1500" dirty="0"/>
              <a:t>complexity</a:t>
            </a:r>
            <a:r>
              <a:rPr lang="en-US" sz="1500" spc="-13" dirty="0"/>
              <a:t> </a:t>
            </a:r>
            <a:r>
              <a:rPr lang="en-US" sz="1500" dirty="0"/>
              <a:t>from</a:t>
            </a:r>
            <a:r>
              <a:rPr lang="en-US" sz="1500" spc="-40" dirty="0"/>
              <a:t> </a:t>
            </a:r>
            <a:r>
              <a:rPr lang="en-US" sz="1500" dirty="0"/>
              <a:t>being</a:t>
            </a:r>
            <a:r>
              <a:rPr lang="en-US" sz="1500" spc="-33" dirty="0"/>
              <a:t> </a:t>
            </a:r>
            <a:r>
              <a:rPr lang="en-US" sz="1500" dirty="0"/>
              <a:t>relatively</a:t>
            </a:r>
            <a:r>
              <a:rPr lang="en-US" sz="1500" spc="-20" dirty="0"/>
              <a:t> </a:t>
            </a:r>
            <a:r>
              <a:rPr lang="en-US" sz="1500" dirty="0"/>
              <a:t>simple</a:t>
            </a:r>
            <a:r>
              <a:rPr lang="en-US" sz="1500" spc="-33" dirty="0"/>
              <a:t> </a:t>
            </a:r>
            <a:r>
              <a:rPr lang="en-US" sz="1500" dirty="0"/>
              <a:t>to</a:t>
            </a:r>
            <a:r>
              <a:rPr lang="en-US" sz="1500" spc="-53" dirty="0"/>
              <a:t> </a:t>
            </a:r>
            <a:r>
              <a:rPr lang="en-US" sz="1500" dirty="0"/>
              <a:t>being</a:t>
            </a:r>
            <a:r>
              <a:rPr lang="en-US" sz="1500" spc="-13" dirty="0"/>
              <a:t> </a:t>
            </a:r>
            <a:r>
              <a:rPr lang="en-US" sz="1500" dirty="0"/>
              <a:t>extremely</a:t>
            </a:r>
            <a:r>
              <a:rPr lang="en-US" sz="1500" spc="-27" dirty="0"/>
              <a:t> </a:t>
            </a:r>
            <a:r>
              <a:rPr lang="en-US" sz="1500" spc="-13" dirty="0"/>
              <a:t>advanced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574" y="33855"/>
            <a:ext cx="11498127" cy="625642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algn="l">
              <a:spcAft>
                <a:spcPts val="750"/>
              </a:spcAft>
            </a:pPr>
            <a:r>
              <a:rPr lang="en-IN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Tools You Will Need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E4127-B78D-E344-0CBE-EBF805E2E103}"/>
              </a:ext>
            </a:extLst>
          </p:cNvPr>
          <p:cNvSpPr txBox="1"/>
          <p:nvPr/>
        </p:nvSpPr>
        <p:spPr>
          <a:xfrm>
            <a:off x="443575" y="1299409"/>
            <a:ext cx="6264548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4099FF"/>
                </a:solidFill>
                <a:effectLst/>
                <a:latin typeface="Source Sans Pro" panose="020B0503030403020204" pitchFamily="34" charset="0"/>
                <a:hlinkClick r:id="rId2"/>
              </a:rPr>
              <a:t>Visual Studio Code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with </a:t>
            </a:r>
            <a:r>
              <a:rPr lang="en-US" b="0" i="0" u="none" strike="noStrike" dirty="0">
                <a:solidFill>
                  <a:srgbClr val="4099FF"/>
                </a:solidFill>
                <a:effectLst/>
                <a:latin typeface="Source Sans Pro" panose="020B0503030403020204" pitchFamily="34" charset="0"/>
                <a:hlinkClick r:id="rId3"/>
              </a:rPr>
              <a:t>Node.js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installed</a:t>
            </a:r>
          </a:p>
          <a:p>
            <a:pPr algn="l">
              <a:spcAft>
                <a:spcPts val="75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4099FF"/>
                </a:solidFill>
                <a:effectLst/>
                <a:latin typeface="Source Sans Pro" panose="020B0503030403020204" pitchFamily="34" charset="0"/>
                <a:hlinkClick r:id="rId4"/>
              </a:rPr>
              <a:t>Power Apps CLI (command line interface)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Be sure to grab the latest with 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pac</a:t>
            </a:r>
            <a:r>
              <a:rPr lang="en-US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install latest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. You can use the Windows version or the VS Code Extension.</a:t>
            </a:r>
          </a:p>
          <a:p>
            <a:pPr algn="l">
              <a:spcAft>
                <a:spcPts val="750"/>
              </a:spcAft>
              <a:buFont typeface="+mj-lt"/>
              <a:buAutoNum type="arabicPeriod"/>
            </a:pPr>
            <a:r>
              <a:rPr lang="en-US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msbuild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(installed through Visual Studio)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23866"/>
            <a:ext cx="14020800" cy="693353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dirty="0"/>
              <a:t>Step</a:t>
            </a:r>
            <a:r>
              <a:rPr spc="-73" dirty="0"/>
              <a:t> </a:t>
            </a:r>
            <a:r>
              <a:rPr dirty="0"/>
              <a:t>4:</a:t>
            </a:r>
            <a:r>
              <a:rPr spc="-73" dirty="0"/>
              <a:t> </a:t>
            </a:r>
            <a:r>
              <a:rPr dirty="0"/>
              <a:t>Create</a:t>
            </a:r>
            <a:r>
              <a:rPr spc="-47" dirty="0"/>
              <a:t> </a:t>
            </a:r>
            <a:r>
              <a:rPr dirty="0"/>
              <a:t>a</a:t>
            </a:r>
            <a:r>
              <a:rPr spc="-80" dirty="0"/>
              <a:t> </a:t>
            </a:r>
            <a:r>
              <a:rPr spc="-13" dirty="0"/>
              <a:t>component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733" y="1602677"/>
            <a:ext cx="10203179" cy="3794138"/>
          </a:xfrm>
          <a:prstGeom prst="rect">
            <a:avLst/>
          </a:prstGeom>
        </p:spPr>
        <p:txBody>
          <a:bodyPr vert="horz" wrap="square" lIns="0" tIns="64347" rIns="0" bIns="0" rtlCol="0">
            <a:spAutoFit/>
          </a:bodyPr>
          <a:lstStyle/>
          <a:p>
            <a:pPr marL="772141" indent="-430943">
              <a:spcBef>
                <a:spcPts val="507"/>
              </a:spcBef>
              <a:buChar char="●"/>
              <a:tabLst>
                <a:tab pos="772141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Create</a:t>
            </a:r>
            <a:r>
              <a:rPr sz="2000" spc="-5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000" spc="-3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folder</a:t>
            </a:r>
            <a:r>
              <a:rPr sz="2000" spc="-6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20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your</a:t>
            </a: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3" dirty="0">
                <a:solidFill>
                  <a:srgbClr val="585858"/>
                </a:solidFill>
                <a:latin typeface="Arial MT"/>
                <a:cs typeface="Arial MT"/>
              </a:rPr>
              <a:t>component</a:t>
            </a:r>
            <a:endParaRPr sz="2000">
              <a:latin typeface="Arial MT"/>
              <a:cs typeface="Arial MT"/>
            </a:endParaRPr>
          </a:p>
          <a:p>
            <a:pPr marL="772141" indent="-430943">
              <a:spcBef>
                <a:spcPts val="367"/>
              </a:spcBef>
              <a:buChar char="●"/>
              <a:tabLst>
                <a:tab pos="772141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Initialize</a:t>
            </a:r>
            <a:r>
              <a:rPr sz="2000" spc="-7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3" dirty="0">
                <a:solidFill>
                  <a:srgbClr val="585858"/>
                </a:solidFill>
                <a:latin typeface="Arial MT"/>
                <a:cs typeface="Arial MT"/>
              </a:rPr>
              <a:t>component</a:t>
            </a:r>
            <a:endParaRPr sz="2000">
              <a:latin typeface="Arial MT"/>
              <a:cs typeface="Arial MT"/>
            </a:endParaRPr>
          </a:p>
          <a:p>
            <a:pPr>
              <a:spcBef>
                <a:spcPts val="820"/>
              </a:spcBef>
            </a:pPr>
            <a:endParaRPr sz="2000">
              <a:latin typeface="Arial MT"/>
              <a:cs typeface="Arial MT"/>
            </a:endParaRPr>
          </a:p>
          <a:p>
            <a:pPr marL="162556"/>
            <a:r>
              <a:rPr sz="2000" b="1" dirty="0">
                <a:solidFill>
                  <a:srgbClr val="585858"/>
                </a:solidFill>
                <a:latin typeface="Arial"/>
                <a:cs typeface="Arial"/>
              </a:rPr>
              <a:t>pac.exe</a:t>
            </a:r>
            <a:r>
              <a:rPr sz="2000" b="1" spc="-2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585858"/>
                </a:solidFill>
                <a:latin typeface="Arial"/>
                <a:cs typeface="Arial"/>
              </a:rPr>
              <a:t>pcf</a:t>
            </a:r>
            <a:r>
              <a:rPr sz="2000" b="1" spc="-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585858"/>
                </a:solidFill>
                <a:latin typeface="Arial"/>
                <a:cs typeface="Arial"/>
              </a:rPr>
              <a:t>init</a:t>
            </a:r>
            <a:r>
              <a:rPr sz="2000" b="1" spc="-2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-namespace</a:t>
            </a:r>
            <a:r>
              <a:rPr sz="20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3" dirty="0">
                <a:solidFill>
                  <a:srgbClr val="585858"/>
                </a:solidFill>
                <a:latin typeface="Arial MT"/>
                <a:cs typeface="Arial MT"/>
              </a:rPr>
              <a:t>ItAintBoring.PCFControls --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name</a:t>
            </a:r>
            <a:r>
              <a:rPr sz="2000" spc="-13" dirty="0">
                <a:solidFill>
                  <a:srgbClr val="585858"/>
                </a:solidFill>
                <a:latin typeface="Arial MT"/>
                <a:cs typeface="Arial MT"/>
              </a:rPr>
              <a:t> DemoRegexValidation</a:t>
            </a:r>
            <a:r>
              <a:rPr sz="20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13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2000" spc="-67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endParaRPr sz="2000">
              <a:latin typeface="Arial MT"/>
              <a:cs typeface="Arial MT"/>
            </a:endParaRPr>
          </a:p>
          <a:p>
            <a:pPr marL="162556">
              <a:spcBef>
                <a:spcPts val="353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template</a:t>
            </a:r>
            <a:r>
              <a:rPr sz="2000" spc="-8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field</a:t>
            </a:r>
            <a:endParaRPr sz="2000">
              <a:latin typeface="Arial MT"/>
              <a:cs typeface="Arial MT"/>
            </a:endParaRPr>
          </a:p>
          <a:p>
            <a:pPr marL="162556">
              <a:spcBef>
                <a:spcPts val="373"/>
              </a:spcBef>
            </a:pPr>
            <a:r>
              <a:rPr sz="2000" b="1" dirty="0">
                <a:solidFill>
                  <a:srgbClr val="585858"/>
                </a:solidFill>
                <a:latin typeface="Arial"/>
                <a:cs typeface="Arial"/>
              </a:rPr>
              <a:t>npm</a:t>
            </a:r>
            <a:r>
              <a:rPr sz="2000" b="1" spc="-3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585858"/>
                </a:solidFill>
                <a:latin typeface="Arial MT"/>
                <a:cs typeface="Arial MT"/>
              </a:rPr>
              <a:t>install</a:t>
            </a:r>
            <a:endParaRPr sz="2000">
              <a:latin typeface="Arial MT"/>
              <a:cs typeface="Arial MT"/>
            </a:endParaRPr>
          </a:p>
          <a:p>
            <a:pPr marL="16933">
              <a:spcBef>
                <a:spcPts val="1340"/>
              </a:spcBef>
            </a:pPr>
            <a:r>
              <a:rPr sz="3733" dirty="0">
                <a:latin typeface="Arial MT"/>
                <a:cs typeface="Arial MT"/>
              </a:rPr>
              <a:t>Step</a:t>
            </a:r>
            <a:r>
              <a:rPr sz="3733" spc="-67" dirty="0">
                <a:latin typeface="Arial MT"/>
                <a:cs typeface="Arial MT"/>
              </a:rPr>
              <a:t> </a:t>
            </a:r>
            <a:r>
              <a:rPr sz="3733" dirty="0">
                <a:latin typeface="Arial MT"/>
                <a:cs typeface="Arial MT"/>
              </a:rPr>
              <a:t>5:</a:t>
            </a:r>
            <a:r>
              <a:rPr sz="3733" spc="-73" dirty="0">
                <a:latin typeface="Arial MT"/>
                <a:cs typeface="Arial MT"/>
              </a:rPr>
              <a:t> </a:t>
            </a:r>
            <a:r>
              <a:rPr sz="3733" dirty="0">
                <a:latin typeface="Arial MT"/>
                <a:cs typeface="Arial MT"/>
              </a:rPr>
              <a:t>Build</a:t>
            </a:r>
            <a:r>
              <a:rPr sz="3733" spc="-47" dirty="0">
                <a:latin typeface="Arial MT"/>
                <a:cs typeface="Arial MT"/>
              </a:rPr>
              <a:t> </a:t>
            </a:r>
            <a:r>
              <a:rPr sz="3733" dirty="0">
                <a:latin typeface="Arial MT"/>
                <a:cs typeface="Arial MT"/>
              </a:rPr>
              <a:t>and</a:t>
            </a:r>
            <a:r>
              <a:rPr sz="3733" spc="-73" dirty="0">
                <a:latin typeface="Arial MT"/>
                <a:cs typeface="Arial MT"/>
              </a:rPr>
              <a:t> </a:t>
            </a:r>
            <a:r>
              <a:rPr sz="3733" dirty="0">
                <a:latin typeface="Arial MT"/>
                <a:cs typeface="Arial MT"/>
              </a:rPr>
              <a:t>test</a:t>
            </a:r>
            <a:r>
              <a:rPr sz="3733" spc="-87" dirty="0">
                <a:latin typeface="Arial MT"/>
                <a:cs typeface="Arial MT"/>
              </a:rPr>
              <a:t> </a:t>
            </a:r>
            <a:r>
              <a:rPr sz="3733" dirty="0">
                <a:latin typeface="Arial MT"/>
                <a:cs typeface="Arial MT"/>
              </a:rPr>
              <a:t>the</a:t>
            </a:r>
            <a:r>
              <a:rPr sz="3733" spc="-53" dirty="0">
                <a:latin typeface="Arial MT"/>
                <a:cs typeface="Arial MT"/>
              </a:rPr>
              <a:t> </a:t>
            </a:r>
            <a:r>
              <a:rPr sz="3733" spc="-13" dirty="0">
                <a:latin typeface="Arial MT"/>
                <a:cs typeface="Arial MT"/>
              </a:rPr>
              <a:t>component</a:t>
            </a:r>
            <a:endParaRPr sz="3733">
              <a:latin typeface="Arial MT"/>
              <a:cs typeface="Arial MT"/>
            </a:endParaRPr>
          </a:p>
          <a:p>
            <a:pPr marL="162556">
              <a:spcBef>
                <a:spcPts val="1693"/>
              </a:spcBef>
            </a:pPr>
            <a:r>
              <a:rPr sz="2000" b="1" dirty="0">
                <a:latin typeface="Arial"/>
                <a:cs typeface="Arial"/>
              </a:rPr>
              <a:t>npm</a:t>
            </a:r>
            <a:r>
              <a:rPr sz="2000" b="1" spc="-2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run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3" dirty="0">
                <a:latin typeface="Arial"/>
                <a:cs typeface="Arial"/>
              </a:rPr>
              <a:t>build</a:t>
            </a:r>
            <a:endParaRPr sz="2000">
              <a:latin typeface="Arial"/>
              <a:cs typeface="Arial"/>
            </a:endParaRPr>
          </a:p>
          <a:p>
            <a:pPr marL="162556">
              <a:spcBef>
                <a:spcPts val="373"/>
              </a:spcBef>
            </a:pPr>
            <a:r>
              <a:rPr sz="2000" b="1" dirty="0">
                <a:latin typeface="Arial"/>
                <a:cs typeface="Arial"/>
              </a:rPr>
              <a:t>npm</a:t>
            </a:r>
            <a:r>
              <a:rPr sz="2000" b="1" spc="-3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b="1" spc="-4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3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you</a:t>
            </a:r>
            <a:r>
              <a:rPr sz="2000" spc="-27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33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npm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start</a:t>
            </a:r>
            <a:r>
              <a:rPr sz="2000" b="1" spc="-47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open</a:t>
            </a:r>
            <a:r>
              <a:rPr sz="2000" spc="-3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3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new</a:t>
            </a:r>
            <a:r>
              <a:rPr sz="2000" spc="-47" dirty="0">
                <a:latin typeface="Arial MT"/>
                <a:cs typeface="Arial MT"/>
              </a:rPr>
              <a:t> </a:t>
            </a:r>
            <a:r>
              <a:rPr sz="2000" spc="-13" dirty="0">
                <a:latin typeface="Arial MT"/>
                <a:cs typeface="Arial MT"/>
              </a:rPr>
              <a:t>window</a:t>
            </a:r>
            <a:r>
              <a:rPr sz="2000" b="1" spc="-13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A730E7-2ED6-4ED5-9BAD-E4C7CBB1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68" y="138927"/>
            <a:ext cx="6029130" cy="694207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Jenkins 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C95DD-C1BC-480D-BE63-174CA24A76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367" y="1067586"/>
            <a:ext cx="7338496" cy="332399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Modern Workplace Solution Architect | Consultant </a:t>
            </a:r>
          </a:p>
        </p:txBody>
      </p:sp>
      <p:pic>
        <p:nvPicPr>
          <p:cNvPr id="13" name="Picture Placeholder 12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6C069756-F83D-BD20-9AA2-E619D04EC9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25332" y="530261"/>
            <a:ext cx="2139315" cy="2139315"/>
          </a:xfr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6AC8544B-45DF-A5F3-BBFD-2855810FA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67" y="1895976"/>
            <a:ext cx="1638923" cy="667915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B3A8E0FB-0190-4ABD-8FD9-E2538AE800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3" y="1910253"/>
            <a:ext cx="914400" cy="914400"/>
          </a:xfrm>
          <a:prstGeom prst="rect">
            <a:avLst/>
          </a:prstGeom>
        </p:spPr>
      </p:pic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74618279-0151-FA92-C1B9-60BFEFE3E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54" y="5221396"/>
            <a:ext cx="685715" cy="685715"/>
          </a:xfrm>
          <a:prstGeom prst="rect">
            <a:avLst/>
          </a:prstGeom>
        </p:spPr>
      </p:pic>
      <p:pic>
        <p:nvPicPr>
          <p:cNvPr id="25" name="Picture 24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A0C0D236-0332-BAE2-9BCE-589BB92BB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32" y="5221396"/>
            <a:ext cx="685715" cy="685715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0282D8E2-E4D6-746F-F717-E468E57282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09" y="5221396"/>
            <a:ext cx="685715" cy="6857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C086E1-A044-FF0D-6209-AC2808089D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85" y="5221396"/>
            <a:ext cx="685715" cy="685715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7BFD5F-5A87-F4E1-5A4C-09DC74B87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5" y="3891722"/>
            <a:ext cx="1135216" cy="1135216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00F718-5487-54FA-BB4F-E42F418E4E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88" y="3944497"/>
            <a:ext cx="1029666" cy="1029666"/>
          </a:xfrm>
          <a:prstGeom prst="rect">
            <a:avLst/>
          </a:prstGeom>
        </p:spPr>
      </p:pic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E8DC3625-167D-9C8F-6979-00793500D1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29" y="3944896"/>
            <a:ext cx="1079218" cy="1079218"/>
          </a:xfrm>
          <a:prstGeom prst="rect">
            <a:avLst/>
          </a:prstGeom>
        </p:spPr>
      </p:pic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5A9D2F37-075C-4871-1CA1-CEA5C29DB241}"/>
              </a:ext>
            </a:extLst>
          </p:cNvPr>
          <p:cNvSpPr txBox="1">
            <a:spLocks/>
          </p:cNvSpPr>
          <p:nvPr/>
        </p:nvSpPr>
        <p:spPr>
          <a:xfrm>
            <a:off x="4963435" y="1927687"/>
            <a:ext cx="4419600" cy="4434340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anchor="ctr" anchorCtr="0"/>
          <a:lstStyle>
            <a:lvl1pPr marL="285750" marR="0" indent="-285750" algn="l" defTabSz="685955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tabLst/>
              <a:defRPr sz="1600" b="0" kern="1200" spc="-53" baseline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7" indent="-285737" defTabSz="685922">
              <a:defRPr/>
            </a:pPr>
            <a:r>
              <a:rPr lang="en-US" sz="1300" dirty="0">
                <a:solidFill>
                  <a:srgbClr val="DBEFF9">
                    <a:lumMod val="25000"/>
                  </a:srgbClr>
                </a:solidFill>
                <a:sym typeface="Arial"/>
              </a:rPr>
              <a:t>Chennai, India</a:t>
            </a:r>
          </a:p>
          <a:p>
            <a:pPr marL="285737" indent="-285737" defTabSz="685922">
              <a:defRPr/>
            </a:pPr>
            <a:r>
              <a:rPr lang="en-US" sz="1300" dirty="0">
                <a:solidFill>
                  <a:srgbClr val="DBEFF9">
                    <a:lumMod val="25000"/>
                  </a:srgbClr>
                </a:solidFill>
                <a:sym typeface="Arial"/>
              </a:rPr>
              <a:t>MVP | MCT | International Speaker | Author | Trainer</a:t>
            </a:r>
          </a:p>
          <a:p>
            <a:pPr marL="285737" indent="-285737" defTabSz="685922">
              <a:defRPr/>
            </a:pPr>
            <a:r>
              <a:rPr lang="en-US" sz="1300" dirty="0">
                <a:solidFill>
                  <a:srgbClr val="DBEFF9">
                    <a:lumMod val="25000"/>
                  </a:srgbClr>
                </a:solidFill>
                <a:sym typeface="Arial"/>
              </a:rPr>
              <a:t>Microsoft Teams, Power Platform and SPFx Specialist</a:t>
            </a:r>
          </a:p>
          <a:p>
            <a:pPr marL="285737" indent="-285737" defTabSz="685922">
              <a:defRPr/>
            </a:pPr>
            <a:r>
              <a:rPr lang="pt-BR" sz="1300" dirty="0">
                <a:solidFill>
                  <a:srgbClr val="DBEFF9">
                    <a:lumMod val="25000"/>
                  </a:srgbClr>
                </a:solidFill>
                <a:sym typeface="Arial"/>
              </a:rPr>
              <a:t>M365 Bangalore Organizer </a:t>
            </a:r>
          </a:p>
          <a:p>
            <a:pPr marL="285737" indent="-285737" defTabSz="685922">
              <a:defRPr/>
            </a:pPr>
            <a:r>
              <a:rPr lang="pt-BR" sz="1300" dirty="0">
                <a:solidFill>
                  <a:srgbClr val="DBEFF9">
                    <a:lumMod val="25000"/>
                  </a:srgbClr>
                </a:solidFill>
                <a:sym typeface="Arial"/>
              </a:rPr>
              <a:t>aMS Ambassador</a:t>
            </a:r>
          </a:p>
          <a:p>
            <a:pPr marL="285737" indent="-285737" defTabSz="685922">
              <a:defRPr/>
            </a:pPr>
            <a:r>
              <a:rPr lang="en-US" sz="1300" dirty="0">
                <a:solidFill>
                  <a:srgbClr val="DBEFF9">
                    <a:lumMod val="25000"/>
                  </a:srgbClr>
                </a:solidFill>
                <a:sym typeface="Arial"/>
              </a:rPr>
              <a:t>SharePoint-er Since 2005!</a:t>
            </a:r>
          </a:p>
          <a:p>
            <a:pPr marL="285737" indent="-285737" defTabSz="685922">
              <a:defRPr/>
            </a:pPr>
            <a:r>
              <a:rPr lang="en-US" sz="1300" dirty="0">
                <a:solidFill>
                  <a:srgbClr val="DBEFF9">
                    <a:lumMod val="25000"/>
                  </a:srgbClr>
                </a:solidFill>
                <a:sym typeface="Arial"/>
              </a:rPr>
              <a:t>@jenkinsns</a:t>
            </a:r>
          </a:p>
          <a:p>
            <a:pPr marL="285737" indent="-285737" defTabSz="685922">
              <a:defRPr/>
            </a:pPr>
            <a:r>
              <a:rPr lang="en-US" sz="1300" dirty="0">
                <a:solidFill>
                  <a:srgbClr val="DBEFF9">
                    <a:lumMod val="25000"/>
                  </a:srgbClr>
                </a:solidFill>
                <a:sym typeface="Arial"/>
                <a:hlinkClick r:id="rId13"/>
              </a:rPr>
              <a:t>https://www.linkedin.com/in/jenkinsns/</a:t>
            </a:r>
            <a:r>
              <a:rPr lang="en-US" sz="1300" dirty="0">
                <a:solidFill>
                  <a:srgbClr val="DBEFF9">
                    <a:lumMod val="25000"/>
                  </a:srgbClr>
                </a:solidFill>
                <a:sym typeface="Arial"/>
              </a:rPr>
              <a:t> </a:t>
            </a:r>
          </a:p>
          <a:p>
            <a:pPr marL="285737" indent="-285737" defTabSz="685922">
              <a:defRPr/>
            </a:pPr>
            <a:r>
              <a:rPr lang="en-GB" sz="1300" dirty="0">
                <a:solidFill>
                  <a:srgbClr val="DBEFF9">
                    <a:lumMod val="25000"/>
                  </a:srgbClr>
                </a:solidFill>
                <a:sym typeface="Arial"/>
                <a:hlinkClick r:id="rId14"/>
              </a:rPr>
              <a:t>https://www.youtube.com/user/jenkinsnss</a:t>
            </a:r>
            <a:r>
              <a:rPr lang="en-GB" sz="1300" dirty="0">
                <a:solidFill>
                  <a:srgbClr val="DBEFF9">
                    <a:lumMod val="25000"/>
                  </a:srgbClr>
                </a:solidFill>
                <a:sym typeface="Arial"/>
              </a:rPr>
              <a:t> </a:t>
            </a:r>
            <a:endParaRPr lang="en-US" sz="1300" dirty="0">
              <a:solidFill>
                <a:srgbClr val="DBEFF9">
                  <a:lumMod val="25000"/>
                </a:srgbClr>
              </a:solidFill>
              <a:sym typeface="Arial"/>
            </a:endParaRPr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A72A149A-4AD2-9735-365A-C8DC862AE6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50888" y="3035783"/>
            <a:ext cx="2139315" cy="29835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753AECE-27A9-665B-5353-3F174C57F9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22885" y="4116473"/>
            <a:ext cx="685715" cy="6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0" name="Rectangle 307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D8DF9-63B8-3C98-0053-009903D9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750"/>
              </a:spcAft>
            </a:pPr>
            <a:r>
              <a:rPr lang="en-US" sz="48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Setup</a:t>
            </a:r>
          </a:p>
        </p:txBody>
      </p:sp>
      <p:sp>
        <p:nvSpPr>
          <p:cNvPr id="309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C5A34-4664-8BAA-043B-373E05F6798E}"/>
              </a:ext>
            </a:extLst>
          </p:cNvPr>
          <p:cNvSpPr txBox="1"/>
          <p:nvPr/>
        </p:nvSpPr>
        <p:spPr>
          <a:xfrm>
            <a:off x="4654295" y="502919"/>
            <a:ext cx="6894576" cy="247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228600">
              <a:lnSpc>
                <a:spcPct val="9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First, we will create a folder to hold our control. I created a folder located at C:\PCF\SampleControl</a:t>
            </a:r>
          </a:p>
          <a:p>
            <a:pPr marL="342900" indent="-228600">
              <a:lnSpc>
                <a:spcPct val="9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</a:t>
            </a:r>
            <a:r>
              <a:rPr lang="en-US" sz="1600" b="0" i="0" dirty="0">
                <a:effectLst/>
              </a:rPr>
              <a:t>xplore the </a:t>
            </a:r>
            <a:r>
              <a:rPr lang="en-US" sz="1600" b="0" i="0" dirty="0" err="1">
                <a:effectLst/>
              </a:rPr>
              <a:t>pac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pcf</a:t>
            </a:r>
            <a:r>
              <a:rPr lang="en-US" sz="1600" b="0" i="0" dirty="0">
                <a:effectLst/>
              </a:rPr>
              <a:t> commands available in the cli, which we can do with: &gt; </a:t>
            </a:r>
            <a:r>
              <a:rPr lang="en-US" sz="1600" b="0" i="1" dirty="0" err="1">
                <a:effectLst/>
              </a:rPr>
              <a:t>pac</a:t>
            </a:r>
            <a:r>
              <a:rPr lang="en-US" sz="1600" b="0" i="1" dirty="0">
                <a:effectLst/>
              </a:rPr>
              <a:t> </a:t>
            </a:r>
            <a:r>
              <a:rPr lang="en-US" sz="1600" b="0" i="1" dirty="0" err="1">
                <a:effectLst/>
              </a:rPr>
              <a:t>pcf</a:t>
            </a:r>
            <a:r>
              <a:rPr lang="en-US" sz="1600" b="0" i="1" dirty="0">
                <a:effectLst/>
              </a:rPr>
              <a:t> help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create a control with the command: </a:t>
            </a:r>
            <a:r>
              <a:rPr lang="en-US" sz="1600" b="0" i="0" dirty="0" err="1">
                <a:effectLst/>
              </a:rPr>
              <a:t>pac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pcf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init</a:t>
            </a:r>
            <a:r>
              <a:rPr lang="en-US" sz="1600" b="0" i="0" dirty="0">
                <a:effectLst/>
              </a:rPr>
              <a:t> --name </a:t>
            </a:r>
            <a:r>
              <a:rPr lang="en-US" sz="1600" b="0" i="0" dirty="0" err="1">
                <a:effectLst/>
              </a:rPr>
              <a:t>SampleControl</a:t>
            </a:r>
            <a:r>
              <a:rPr lang="en-US" sz="1600" b="0" i="0" dirty="0">
                <a:effectLst/>
              </a:rPr>
              <a:t> --namespace carl --template field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Example : </a:t>
            </a:r>
            <a:br>
              <a:rPr lang="en-US" sz="1600" dirty="0"/>
            </a:br>
            <a:r>
              <a:rPr lang="en-US" sz="1600" b="0" i="0" dirty="0" err="1">
                <a:effectLst/>
              </a:rPr>
              <a:t>pac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pcf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init</a:t>
            </a:r>
            <a:r>
              <a:rPr lang="en-US" sz="1600" b="0" i="0" dirty="0">
                <a:effectLst/>
              </a:rPr>
              <a:t> -n </a:t>
            </a:r>
            <a:r>
              <a:rPr lang="en-US" sz="1600" b="0" i="0" dirty="0" err="1">
                <a:effectLst/>
              </a:rPr>
              <a:t>SampleControl</a:t>
            </a:r>
            <a:r>
              <a:rPr lang="en-US" sz="1600" b="0" i="0" dirty="0">
                <a:effectLst/>
              </a:rPr>
              <a:t> -ns carl -t field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npm</a:t>
            </a:r>
            <a:r>
              <a:rPr lang="en-US" sz="1600" dirty="0"/>
              <a:t> install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npm</a:t>
            </a:r>
            <a:r>
              <a:rPr lang="en-US" sz="1600" dirty="0"/>
              <a:t> start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npm</a:t>
            </a:r>
            <a:r>
              <a:rPr lang="en-US" sz="1600" dirty="0"/>
              <a:t> start watch</a:t>
            </a:r>
          </a:p>
          <a:p>
            <a:pPr marL="114300">
              <a:lnSpc>
                <a:spcPct val="90000"/>
              </a:lnSpc>
            </a:pPr>
            <a:endParaRPr lang="en-US" sz="1600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EF56FD0B-C03E-B516-6BEE-6C9B0A652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3962" y="3429000"/>
            <a:ext cx="7004759" cy="297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72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753B-2D8F-0F6C-0101-5827DFB4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60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679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C86D44-53A5-4E04-AE7B-C6C0047A39B2}"/>
              </a:ext>
            </a:extLst>
          </p:cNvPr>
          <p:cNvSpPr/>
          <p:nvPr/>
        </p:nvSpPr>
        <p:spPr>
          <a:xfrm>
            <a:off x="1102626" y="2674202"/>
            <a:ext cx="101969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-50" normalizeH="0" baseline="0" noProof="0" dirty="0">
                <a:ln w="3175"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Introduction to Power Platform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9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city&#10;&#10;Description automatically generated">
            <a:extLst>
              <a:ext uri="{FF2B5EF4-FFF2-40B4-BE49-F238E27FC236}">
                <a16:creationId xmlns:a16="http://schemas.microsoft.com/office/drawing/2014/main" id="{F513673C-1E05-48BB-8778-63E15FB857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CEFD2D-9DB0-45A5-A8C2-4D7D5A3A324D}"/>
              </a:ext>
            </a:extLst>
          </p:cNvPr>
          <p:cNvSpPr/>
          <p:nvPr/>
        </p:nvSpPr>
        <p:spPr bwMode="auto">
          <a:xfrm>
            <a:off x="-463339" y="1444538"/>
            <a:ext cx="660014" cy="9518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1770A951-6E28-453C-A29F-4C92ED579987}"/>
              </a:ext>
            </a:extLst>
          </p:cNvPr>
          <p:cNvCxnSpPr>
            <a:cxnSpLocks/>
          </p:cNvCxnSpPr>
          <p:nvPr/>
        </p:nvCxnSpPr>
        <p:spPr>
          <a:xfrm flipV="1">
            <a:off x="1499861" y="313709"/>
            <a:ext cx="1648602" cy="89597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3D62B4C3-1C45-47F2-A5F0-FF6C03C64C98}"/>
              </a:ext>
            </a:extLst>
          </p:cNvPr>
          <p:cNvSpPr/>
          <p:nvPr/>
        </p:nvSpPr>
        <p:spPr>
          <a:xfrm>
            <a:off x="10029714" y="4663207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3517AE3-D1C0-489F-973B-CA92A3CAC97D}"/>
              </a:ext>
            </a:extLst>
          </p:cNvPr>
          <p:cNvCxnSpPr>
            <a:cxnSpLocks/>
          </p:cNvCxnSpPr>
          <p:nvPr/>
        </p:nvCxnSpPr>
        <p:spPr>
          <a:xfrm>
            <a:off x="2978278" y="3200549"/>
            <a:ext cx="290575" cy="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63E5584B-0218-4853-8F37-0FCC95FA2923}"/>
              </a:ext>
            </a:extLst>
          </p:cNvPr>
          <p:cNvCxnSpPr>
            <a:cxnSpLocks/>
          </p:cNvCxnSpPr>
          <p:nvPr/>
        </p:nvCxnSpPr>
        <p:spPr>
          <a:xfrm>
            <a:off x="3272959" y="1642980"/>
            <a:ext cx="0" cy="1558355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6C4254BB-AC0A-4C75-851F-848266A37BA2}"/>
              </a:ext>
            </a:extLst>
          </p:cNvPr>
          <p:cNvCxnSpPr>
            <a:cxnSpLocks/>
          </p:cNvCxnSpPr>
          <p:nvPr/>
        </p:nvCxnSpPr>
        <p:spPr>
          <a:xfrm>
            <a:off x="2926600" y="3239348"/>
            <a:ext cx="0" cy="450057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5135C6E-340D-4CEF-A28B-D872E3D7CFBC}"/>
              </a:ext>
            </a:extLst>
          </p:cNvPr>
          <p:cNvCxnSpPr>
            <a:cxnSpLocks/>
          </p:cNvCxnSpPr>
          <p:nvPr/>
        </p:nvCxnSpPr>
        <p:spPr>
          <a:xfrm>
            <a:off x="2924599" y="3689405"/>
            <a:ext cx="2811101" cy="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55092F0E-B4CE-4FCA-BE36-7AB20AE18CEB}"/>
              </a:ext>
            </a:extLst>
          </p:cNvPr>
          <p:cNvCxnSpPr>
            <a:cxnSpLocks/>
          </p:cNvCxnSpPr>
          <p:nvPr/>
        </p:nvCxnSpPr>
        <p:spPr>
          <a:xfrm>
            <a:off x="3286125" y="1604963"/>
            <a:ext cx="2400300" cy="1000125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3B0386DA-A249-404E-8620-A64FA6314EF1}"/>
              </a:ext>
            </a:extLst>
          </p:cNvPr>
          <p:cNvCxnSpPr>
            <a:cxnSpLocks/>
          </p:cNvCxnSpPr>
          <p:nvPr/>
        </p:nvCxnSpPr>
        <p:spPr>
          <a:xfrm flipV="1">
            <a:off x="5740929" y="2401897"/>
            <a:ext cx="1937260" cy="202908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9F92913-AA94-4BD8-9369-AA3091B408BC}"/>
              </a:ext>
            </a:extLst>
          </p:cNvPr>
          <p:cNvCxnSpPr>
            <a:cxnSpLocks/>
          </p:cNvCxnSpPr>
          <p:nvPr/>
        </p:nvCxnSpPr>
        <p:spPr>
          <a:xfrm flipV="1">
            <a:off x="7639390" y="1042988"/>
            <a:ext cx="873579" cy="1397709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50E5D4CD-8F25-45DD-8F61-AEDD75490A58}"/>
              </a:ext>
            </a:extLst>
          </p:cNvPr>
          <p:cNvCxnSpPr>
            <a:cxnSpLocks/>
            <a:stCxn id="407" idx="3"/>
          </p:cNvCxnSpPr>
          <p:nvPr/>
        </p:nvCxnSpPr>
        <p:spPr>
          <a:xfrm>
            <a:off x="8573322" y="1027753"/>
            <a:ext cx="2451374" cy="46953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CA35687-557E-43E5-BCFC-235D29DC09B3}"/>
              </a:ext>
            </a:extLst>
          </p:cNvPr>
          <p:cNvCxnSpPr>
            <a:cxnSpLocks/>
          </p:cNvCxnSpPr>
          <p:nvPr/>
        </p:nvCxnSpPr>
        <p:spPr>
          <a:xfrm flipH="1">
            <a:off x="9626909" y="3373273"/>
            <a:ext cx="1550492" cy="277205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B9F723-EF1B-46F2-9E78-04AD2169B9F0}"/>
              </a:ext>
            </a:extLst>
          </p:cNvPr>
          <p:cNvCxnSpPr>
            <a:cxnSpLocks/>
          </p:cNvCxnSpPr>
          <p:nvPr/>
        </p:nvCxnSpPr>
        <p:spPr>
          <a:xfrm flipH="1" flipV="1">
            <a:off x="7555674" y="4665089"/>
            <a:ext cx="2458662" cy="36917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242FCD7-DB45-43AE-957D-C63415C272F8}"/>
              </a:ext>
            </a:extLst>
          </p:cNvPr>
          <p:cNvCxnSpPr>
            <a:cxnSpLocks/>
          </p:cNvCxnSpPr>
          <p:nvPr/>
        </p:nvCxnSpPr>
        <p:spPr>
          <a:xfrm>
            <a:off x="5443518" y="5331383"/>
            <a:ext cx="947757" cy="786048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06E040E-E9F9-4D6D-BAC2-24CE6BA789CA}"/>
              </a:ext>
            </a:extLst>
          </p:cNvPr>
          <p:cNvCxnSpPr>
            <a:cxnSpLocks/>
          </p:cNvCxnSpPr>
          <p:nvPr/>
        </p:nvCxnSpPr>
        <p:spPr>
          <a:xfrm flipV="1">
            <a:off x="6394450" y="4622800"/>
            <a:ext cx="1136650" cy="149225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BAE749CA-7659-4745-A054-D59431AAD3DB}"/>
              </a:ext>
            </a:extLst>
          </p:cNvPr>
          <p:cNvCxnSpPr>
            <a:cxnSpLocks/>
          </p:cNvCxnSpPr>
          <p:nvPr/>
        </p:nvCxnSpPr>
        <p:spPr>
          <a:xfrm flipH="1" flipV="1">
            <a:off x="7555674" y="4665089"/>
            <a:ext cx="2085474" cy="1480236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C7B831A4-6092-4D90-9611-EE32384D2868}"/>
              </a:ext>
            </a:extLst>
          </p:cNvPr>
          <p:cNvCxnSpPr>
            <a:cxnSpLocks/>
          </p:cNvCxnSpPr>
          <p:nvPr/>
        </p:nvCxnSpPr>
        <p:spPr>
          <a:xfrm>
            <a:off x="5443518" y="5331383"/>
            <a:ext cx="0" cy="440767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C2A4D00-76AB-4322-8E7A-A84D8021DB7B}"/>
              </a:ext>
            </a:extLst>
          </p:cNvPr>
          <p:cNvCxnSpPr>
            <a:cxnSpLocks/>
          </p:cNvCxnSpPr>
          <p:nvPr/>
        </p:nvCxnSpPr>
        <p:spPr>
          <a:xfrm flipH="1" flipV="1">
            <a:off x="2655980" y="5772874"/>
            <a:ext cx="2785970" cy="5626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6B471F8-1969-4614-B97C-E1D683031D46}"/>
              </a:ext>
            </a:extLst>
          </p:cNvPr>
          <p:cNvCxnSpPr>
            <a:cxnSpLocks/>
          </p:cNvCxnSpPr>
          <p:nvPr/>
        </p:nvCxnSpPr>
        <p:spPr>
          <a:xfrm>
            <a:off x="3283644" y="1212955"/>
            <a:ext cx="2351" cy="325338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44DA8F1D-12C9-488C-94B3-98DEB743C4F7}"/>
              </a:ext>
            </a:extLst>
          </p:cNvPr>
          <p:cNvCxnSpPr>
            <a:cxnSpLocks/>
          </p:cNvCxnSpPr>
          <p:nvPr/>
        </p:nvCxnSpPr>
        <p:spPr>
          <a:xfrm flipV="1">
            <a:off x="1471613" y="1212955"/>
            <a:ext cx="1812031" cy="20533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1402A26A-7295-436B-932B-56DC38E99C31}"/>
              </a:ext>
            </a:extLst>
          </p:cNvPr>
          <p:cNvCxnSpPr>
            <a:cxnSpLocks/>
          </p:cNvCxnSpPr>
          <p:nvPr/>
        </p:nvCxnSpPr>
        <p:spPr>
          <a:xfrm flipH="1" flipV="1">
            <a:off x="4842119" y="379159"/>
            <a:ext cx="860011" cy="2276129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8A1B74F3-6A20-42D7-96D9-A45566050095}"/>
              </a:ext>
            </a:extLst>
          </p:cNvPr>
          <p:cNvCxnSpPr>
            <a:cxnSpLocks/>
          </p:cNvCxnSpPr>
          <p:nvPr/>
        </p:nvCxnSpPr>
        <p:spPr>
          <a:xfrm flipH="1">
            <a:off x="2616492" y="3188494"/>
            <a:ext cx="502" cy="254558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0AE9A18C-E736-4D62-A150-DBBB0DC89B74}"/>
              </a:ext>
            </a:extLst>
          </p:cNvPr>
          <p:cNvCxnSpPr>
            <a:cxnSpLocks/>
          </p:cNvCxnSpPr>
          <p:nvPr/>
        </p:nvCxnSpPr>
        <p:spPr>
          <a:xfrm>
            <a:off x="5828677" y="3680839"/>
            <a:ext cx="809190" cy="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BEF7039F-FCB9-40EE-B277-A5CA57F67D88}"/>
              </a:ext>
            </a:extLst>
          </p:cNvPr>
          <p:cNvCxnSpPr>
            <a:cxnSpLocks/>
          </p:cNvCxnSpPr>
          <p:nvPr/>
        </p:nvCxnSpPr>
        <p:spPr>
          <a:xfrm flipV="1">
            <a:off x="6639886" y="2440696"/>
            <a:ext cx="999504" cy="124207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3A7C780-8090-4F6B-BB7C-C65FB89A3890}"/>
              </a:ext>
            </a:extLst>
          </p:cNvPr>
          <p:cNvCxnSpPr>
            <a:cxnSpLocks/>
          </p:cNvCxnSpPr>
          <p:nvPr/>
        </p:nvCxnSpPr>
        <p:spPr>
          <a:xfrm>
            <a:off x="8536781" y="1047750"/>
            <a:ext cx="1531732" cy="3708433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179649BA-8C35-409B-8523-138CB151251B}"/>
              </a:ext>
            </a:extLst>
          </p:cNvPr>
          <p:cNvCxnSpPr>
            <a:cxnSpLocks/>
          </p:cNvCxnSpPr>
          <p:nvPr/>
        </p:nvCxnSpPr>
        <p:spPr>
          <a:xfrm flipH="1">
            <a:off x="5447393" y="3692525"/>
            <a:ext cx="356507" cy="1600059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D8E2B4BC-4B2F-4328-B8E8-6C0D365AC0B9}"/>
              </a:ext>
            </a:extLst>
          </p:cNvPr>
          <p:cNvCxnSpPr>
            <a:cxnSpLocks/>
          </p:cNvCxnSpPr>
          <p:nvPr/>
        </p:nvCxnSpPr>
        <p:spPr>
          <a:xfrm>
            <a:off x="7664415" y="2420987"/>
            <a:ext cx="944582" cy="796367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CFA429F9-0BB5-46CF-99FA-B8CE690B79EA}"/>
              </a:ext>
            </a:extLst>
          </p:cNvPr>
          <p:cNvCxnSpPr>
            <a:cxnSpLocks/>
          </p:cNvCxnSpPr>
          <p:nvPr/>
        </p:nvCxnSpPr>
        <p:spPr>
          <a:xfrm flipV="1">
            <a:off x="7540297" y="3230486"/>
            <a:ext cx="1066481" cy="1434604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024CFACB-9FFD-4F50-9996-C8E215ECAF85}"/>
              </a:ext>
            </a:extLst>
          </p:cNvPr>
          <p:cNvCxnSpPr>
            <a:cxnSpLocks/>
          </p:cNvCxnSpPr>
          <p:nvPr/>
        </p:nvCxnSpPr>
        <p:spPr>
          <a:xfrm>
            <a:off x="4880918" y="340360"/>
            <a:ext cx="3613001" cy="683578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68568FEF-998A-4198-8F72-6C2115A51485}"/>
              </a:ext>
            </a:extLst>
          </p:cNvPr>
          <p:cNvCxnSpPr>
            <a:cxnSpLocks/>
            <a:stCxn id="352" idx="3"/>
          </p:cNvCxnSpPr>
          <p:nvPr/>
        </p:nvCxnSpPr>
        <p:spPr>
          <a:xfrm flipV="1">
            <a:off x="11102295" y="-57150"/>
            <a:ext cx="1089705" cy="1554434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20F5AF5A-23BB-4365-8B3D-B0E6E11BB14C}"/>
              </a:ext>
            </a:extLst>
          </p:cNvPr>
          <p:cNvCxnSpPr>
            <a:cxnSpLocks/>
          </p:cNvCxnSpPr>
          <p:nvPr/>
        </p:nvCxnSpPr>
        <p:spPr>
          <a:xfrm>
            <a:off x="11239500" y="3362325"/>
            <a:ext cx="952500" cy="678047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694F390B-312E-442A-AA1C-9D484176C5B2}"/>
              </a:ext>
            </a:extLst>
          </p:cNvPr>
          <p:cNvCxnSpPr>
            <a:cxnSpLocks/>
          </p:cNvCxnSpPr>
          <p:nvPr/>
        </p:nvCxnSpPr>
        <p:spPr>
          <a:xfrm flipH="1">
            <a:off x="9473609" y="6157632"/>
            <a:ext cx="129062" cy="700368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89CD4638-D9FB-49E0-9FBB-35DB5AC83B72}"/>
              </a:ext>
            </a:extLst>
          </p:cNvPr>
          <p:cNvCxnSpPr>
            <a:cxnSpLocks/>
            <a:endCxn id="380" idx="1"/>
          </p:cNvCxnSpPr>
          <p:nvPr/>
        </p:nvCxnSpPr>
        <p:spPr>
          <a:xfrm>
            <a:off x="2624832" y="5773444"/>
            <a:ext cx="2287331" cy="939646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EF9FB2A-E19C-41C8-A682-7149D9446819}"/>
              </a:ext>
            </a:extLst>
          </p:cNvPr>
          <p:cNvCxnSpPr>
            <a:cxnSpLocks/>
            <a:stCxn id="357" idx="1"/>
          </p:cNvCxnSpPr>
          <p:nvPr/>
        </p:nvCxnSpPr>
        <p:spPr>
          <a:xfrm flipH="1">
            <a:off x="2" y="5772874"/>
            <a:ext cx="2578378" cy="503639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B652050-DD54-41DE-9C3C-62B9374A09F5}"/>
              </a:ext>
            </a:extLst>
          </p:cNvPr>
          <p:cNvCxnSpPr>
            <a:cxnSpLocks/>
          </p:cNvCxnSpPr>
          <p:nvPr/>
        </p:nvCxnSpPr>
        <p:spPr>
          <a:xfrm flipH="1" flipV="1">
            <a:off x="1481106" y="11684"/>
            <a:ext cx="1" cy="1192564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E0E53071-20F8-42EE-9826-45F84E34D731}"/>
              </a:ext>
            </a:extLst>
          </p:cNvPr>
          <p:cNvCxnSpPr>
            <a:cxnSpLocks/>
          </p:cNvCxnSpPr>
          <p:nvPr/>
        </p:nvCxnSpPr>
        <p:spPr>
          <a:xfrm>
            <a:off x="1481106" y="1269833"/>
            <a:ext cx="0" cy="1263109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471A5EAE-E896-4C4F-8B6A-484F2C3E70D8}"/>
              </a:ext>
            </a:extLst>
          </p:cNvPr>
          <p:cNvCxnSpPr>
            <a:cxnSpLocks/>
          </p:cNvCxnSpPr>
          <p:nvPr/>
        </p:nvCxnSpPr>
        <p:spPr>
          <a:xfrm>
            <a:off x="5072" y="2532942"/>
            <a:ext cx="1455938" cy="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A9C4721A-7C52-4157-98A9-0DD34BE0A36A}"/>
              </a:ext>
            </a:extLst>
          </p:cNvPr>
          <p:cNvCxnSpPr>
            <a:cxnSpLocks/>
          </p:cNvCxnSpPr>
          <p:nvPr/>
        </p:nvCxnSpPr>
        <p:spPr>
          <a:xfrm>
            <a:off x="2616491" y="3190903"/>
            <a:ext cx="308864" cy="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549D124-D3F2-429A-B726-9508C915354E}"/>
              </a:ext>
            </a:extLst>
          </p:cNvPr>
          <p:cNvSpPr/>
          <p:nvPr/>
        </p:nvSpPr>
        <p:spPr>
          <a:xfrm>
            <a:off x="11198708" y="4795410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20937765-AF0D-488E-ACF6-C99857F9AFF2}"/>
              </a:ext>
            </a:extLst>
          </p:cNvPr>
          <p:cNvSpPr/>
          <p:nvPr/>
        </p:nvSpPr>
        <p:spPr>
          <a:xfrm>
            <a:off x="4927541" y="6674291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77D54434-E628-44ED-8188-D2B4DE5D8181}"/>
              </a:ext>
            </a:extLst>
          </p:cNvPr>
          <p:cNvCxnSpPr>
            <a:cxnSpLocks/>
            <a:stCxn id="380" idx="3"/>
            <a:endCxn id="354" idx="1"/>
          </p:cNvCxnSpPr>
          <p:nvPr/>
        </p:nvCxnSpPr>
        <p:spPr>
          <a:xfrm flipV="1">
            <a:off x="5020517" y="6145325"/>
            <a:ext cx="4543032" cy="567765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D61D49D6-44E9-45FD-8E4F-DEC931466A40}"/>
              </a:ext>
            </a:extLst>
          </p:cNvPr>
          <p:cNvCxnSpPr>
            <a:cxnSpLocks/>
            <a:stCxn id="391" idx="3"/>
            <a:endCxn id="378" idx="1"/>
          </p:cNvCxnSpPr>
          <p:nvPr/>
        </p:nvCxnSpPr>
        <p:spPr>
          <a:xfrm>
            <a:off x="9656525" y="6145324"/>
            <a:ext cx="1433586" cy="296843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97C982D1-B41A-4181-BE3D-89214DC69D2C}"/>
              </a:ext>
            </a:extLst>
          </p:cNvPr>
          <p:cNvCxnSpPr>
            <a:cxnSpLocks/>
          </p:cNvCxnSpPr>
          <p:nvPr/>
        </p:nvCxnSpPr>
        <p:spPr>
          <a:xfrm>
            <a:off x="11082323" y="1520080"/>
            <a:ext cx="602214" cy="608466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358A25E-61A8-4FF4-A599-CA480FE702DF}"/>
              </a:ext>
            </a:extLst>
          </p:cNvPr>
          <p:cNvCxnSpPr>
            <a:cxnSpLocks/>
            <a:stCxn id="353" idx="2"/>
            <a:endCxn id="386" idx="0"/>
          </p:cNvCxnSpPr>
          <p:nvPr/>
        </p:nvCxnSpPr>
        <p:spPr>
          <a:xfrm flipH="1">
            <a:off x="11207016" y="2198726"/>
            <a:ext cx="512871" cy="108157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CE9514D5-8B15-40E0-BD52-80B283B20F0D}"/>
              </a:ext>
            </a:extLst>
          </p:cNvPr>
          <p:cNvCxnSpPr>
            <a:cxnSpLocks/>
            <a:endCxn id="351" idx="1"/>
          </p:cNvCxnSpPr>
          <p:nvPr/>
        </p:nvCxnSpPr>
        <p:spPr>
          <a:xfrm>
            <a:off x="8541544" y="1038225"/>
            <a:ext cx="2626673" cy="2296249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781381C9-6362-4571-B6D0-6CBA0CE2723B}"/>
              </a:ext>
            </a:extLst>
          </p:cNvPr>
          <p:cNvCxnSpPr>
            <a:cxnSpLocks/>
          </p:cNvCxnSpPr>
          <p:nvPr/>
        </p:nvCxnSpPr>
        <p:spPr>
          <a:xfrm flipV="1">
            <a:off x="4787941" y="250408"/>
            <a:ext cx="2511289" cy="8995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B9ABA9E6-9312-499B-8C7C-40E3F9140CF9}"/>
              </a:ext>
            </a:extLst>
          </p:cNvPr>
          <p:cNvCxnSpPr>
            <a:cxnSpLocks/>
          </p:cNvCxnSpPr>
          <p:nvPr/>
        </p:nvCxnSpPr>
        <p:spPr>
          <a:xfrm flipV="1">
            <a:off x="7341327" y="11684"/>
            <a:ext cx="287382" cy="238724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62FC8B00-5F28-4C1C-8D77-F4F53FD5E0C6}"/>
              </a:ext>
            </a:extLst>
          </p:cNvPr>
          <p:cNvCxnSpPr>
            <a:cxnSpLocks/>
            <a:endCxn id="365" idx="0"/>
          </p:cNvCxnSpPr>
          <p:nvPr/>
        </p:nvCxnSpPr>
        <p:spPr>
          <a:xfrm flipH="1">
            <a:off x="1521822" y="3214688"/>
            <a:ext cx="16466" cy="1542503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A343F8B-D19D-4045-90CB-572D98744DB9}"/>
              </a:ext>
            </a:extLst>
          </p:cNvPr>
          <p:cNvCxnSpPr>
            <a:cxnSpLocks/>
          </p:cNvCxnSpPr>
          <p:nvPr/>
        </p:nvCxnSpPr>
        <p:spPr>
          <a:xfrm>
            <a:off x="716257" y="3216671"/>
            <a:ext cx="820958" cy="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5E927BFA-266A-48F8-B5B8-E400C4739C41}"/>
              </a:ext>
            </a:extLst>
          </p:cNvPr>
          <p:cNvCxnSpPr>
            <a:cxnSpLocks/>
            <a:stCxn id="366" idx="3"/>
            <a:endCxn id="401" idx="0"/>
          </p:cNvCxnSpPr>
          <p:nvPr/>
        </p:nvCxnSpPr>
        <p:spPr>
          <a:xfrm flipV="1">
            <a:off x="1470377" y="4741813"/>
            <a:ext cx="51444" cy="552786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0939EEDF-5411-4900-8F59-6386B0F0004E}"/>
              </a:ext>
            </a:extLst>
          </p:cNvPr>
          <p:cNvCxnSpPr>
            <a:cxnSpLocks/>
            <a:stCxn id="357" idx="1"/>
            <a:endCxn id="366" idx="3"/>
          </p:cNvCxnSpPr>
          <p:nvPr/>
        </p:nvCxnSpPr>
        <p:spPr>
          <a:xfrm flipH="1" flipV="1">
            <a:off x="1470377" y="5294599"/>
            <a:ext cx="1108003" cy="478275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2015FF7E-03C2-4638-97D4-1268FC98C7B9}"/>
              </a:ext>
            </a:extLst>
          </p:cNvPr>
          <p:cNvCxnSpPr>
            <a:cxnSpLocks/>
            <a:stCxn id="366" idx="0"/>
            <a:endCxn id="367" idx="2"/>
          </p:cNvCxnSpPr>
          <p:nvPr/>
        </p:nvCxnSpPr>
        <p:spPr>
          <a:xfrm flipH="1" flipV="1">
            <a:off x="666403" y="3274188"/>
            <a:ext cx="765175" cy="198161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24440608-E692-44AD-B7AA-8BA6E6202076}"/>
              </a:ext>
            </a:extLst>
          </p:cNvPr>
          <p:cNvCxnSpPr>
            <a:cxnSpLocks/>
            <a:stCxn id="367" idx="2"/>
          </p:cNvCxnSpPr>
          <p:nvPr/>
        </p:nvCxnSpPr>
        <p:spPr>
          <a:xfrm flipH="1">
            <a:off x="-62701" y="3274188"/>
            <a:ext cx="729104" cy="71782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CE8D509B-6DD2-4A82-99B6-F616DCEA6912}"/>
              </a:ext>
            </a:extLst>
          </p:cNvPr>
          <p:cNvCxnSpPr>
            <a:cxnSpLocks/>
          </p:cNvCxnSpPr>
          <p:nvPr/>
        </p:nvCxnSpPr>
        <p:spPr>
          <a:xfrm flipH="1">
            <a:off x="11152703" y="4890977"/>
            <a:ext cx="1127902" cy="153214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E07162A9-6A61-4EEF-BAA5-14163A2B7367}"/>
              </a:ext>
            </a:extLst>
          </p:cNvPr>
          <p:cNvCxnSpPr>
            <a:cxnSpLocks/>
          </p:cNvCxnSpPr>
          <p:nvPr/>
        </p:nvCxnSpPr>
        <p:spPr>
          <a:xfrm>
            <a:off x="11728790" y="2180364"/>
            <a:ext cx="463210" cy="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6BFC966B-0521-4169-A86F-B33130A2549B}"/>
              </a:ext>
            </a:extLst>
          </p:cNvPr>
          <p:cNvCxnSpPr>
            <a:cxnSpLocks/>
          </p:cNvCxnSpPr>
          <p:nvPr/>
        </p:nvCxnSpPr>
        <p:spPr>
          <a:xfrm flipV="1">
            <a:off x="1481138" y="340360"/>
            <a:ext cx="3322181" cy="883603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96928B7D-D049-46AE-BCFF-6B943D8F0045}"/>
              </a:ext>
            </a:extLst>
          </p:cNvPr>
          <p:cNvCxnSpPr>
            <a:cxnSpLocks/>
            <a:endCxn id="365" idx="0"/>
          </p:cNvCxnSpPr>
          <p:nvPr/>
        </p:nvCxnSpPr>
        <p:spPr>
          <a:xfrm flipH="1">
            <a:off x="1521822" y="1600200"/>
            <a:ext cx="1733347" cy="315699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3200147D-8B76-4754-8489-3F2BCF507ABB}"/>
              </a:ext>
            </a:extLst>
          </p:cNvPr>
          <p:cNvCxnSpPr>
            <a:cxnSpLocks/>
          </p:cNvCxnSpPr>
          <p:nvPr/>
        </p:nvCxnSpPr>
        <p:spPr>
          <a:xfrm flipH="1">
            <a:off x="11124234" y="4865993"/>
            <a:ext cx="108597" cy="1530358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7EDD6D59-2B73-4713-8C6A-1A8FD179F94C}"/>
              </a:ext>
            </a:extLst>
          </p:cNvPr>
          <p:cNvCxnSpPr>
            <a:cxnSpLocks/>
            <a:stCxn id="386" idx="2"/>
            <a:endCxn id="313" idx="0"/>
          </p:cNvCxnSpPr>
          <p:nvPr/>
        </p:nvCxnSpPr>
        <p:spPr>
          <a:xfrm>
            <a:off x="11207016" y="3388650"/>
            <a:ext cx="30492" cy="1406760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B73229BC-B0AA-459D-8E78-DBB71D0A6790}"/>
              </a:ext>
            </a:extLst>
          </p:cNvPr>
          <p:cNvCxnSpPr>
            <a:cxnSpLocks/>
            <a:stCxn id="362" idx="2"/>
            <a:endCxn id="359" idx="0"/>
          </p:cNvCxnSpPr>
          <p:nvPr/>
        </p:nvCxnSpPr>
        <p:spPr>
          <a:xfrm>
            <a:off x="5702130" y="2643604"/>
            <a:ext cx="87748" cy="998435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C0F87E14-7D89-4F9B-A89B-2B65E585574B}"/>
              </a:ext>
            </a:extLst>
          </p:cNvPr>
          <p:cNvCxnSpPr>
            <a:cxnSpLocks/>
            <a:stCxn id="352" idx="0"/>
          </p:cNvCxnSpPr>
          <p:nvPr/>
        </p:nvCxnSpPr>
        <p:spPr>
          <a:xfrm flipH="1" flipV="1">
            <a:off x="10039350" y="-114300"/>
            <a:ext cx="1024146" cy="1572784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51E65A4-42B8-48A8-B211-D0C9031FC554}"/>
              </a:ext>
            </a:extLst>
          </p:cNvPr>
          <p:cNvCxnSpPr>
            <a:cxnSpLocks/>
            <a:stCxn id="366" idx="1"/>
          </p:cNvCxnSpPr>
          <p:nvPr/>
        </p:nvCxnSpPr>
        <p:spPr>
          <a:xfrm flipH="1" flipV="1">
            <a:off x="2" y="5240421"/>
            <a:ext cx="1392776" cy="54178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E82C062F-4A31-463A-9219-5AA4E535D1C5}"/>
              </a:ext>
            </a:extLst>
          </p:cNvPr>
          <p:cNvCxnSpPr>
            <a:cxnSpLocks/>
          </p:cNvCxnSpPr>
          <p:nvPr/>
        </p:nvCxnSpPr>
        <p:spPr>
          <a:xfrm flipV="1">
            <a:off x="5740929" y="1403551"/>
            <a:ext cx="1218874" cy="1174362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01A6A7BD-F9E0-4971-970A-57D31DDED9FF}"/>
              </a:ext>
            </a:extLst>
          </p:cNvPr>
          <p:cNvCxnSpPr>
            <a:cxnSpLocks/>
          </p:cNvCxnSpPr>
          <p:nvPr/>
        </p:nvCxnSpPr>
        <p:spPr>
          <a:xfrm flipH="1" flipV="1">
            <a:off x="6957564" y="1410275"/>
            <a:ext cx="657174" cy="937444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450E76BB-FC2C-4F43-9F29-010E1EE392FE}"/>
              </a:ext>
            </a:extLst>
          </p:cNvPr>
          <p:cNvCxnSpPr>
            <a:cxnSpLocks/>
            <a:endCxn id="384" idx="3"/>
          </p:cNvCxnSpPr>
          <p:nvPr/>
        </p:nvCxnSpPr>
        <p:spPr>
          <a:xfrm flipH="1">
            <a:off x="7013980" y="1050131"/>
            <a:ext cx="1484701" cy="326135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FA47689-D72C-4C63-B4B5-49532776A39B}"/>
              </a:ext>
            </a:extLst>
          </p:cNvPr>
          <p:cNvCxnSpPr>
            <a:cxnSpLocks/>
          </p:cNvCxnSpPr>
          <p:nvPr/>
        </p:nvCxnSpPr>
        <p:spPr>
          <a:xfrm flipH="1" flipV="1">
            <a:off x="4896295" y="340359"/>
            <a:ext cx="2009331" cy="104759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ACEBB867-2958-4B6A-89B5-8DAA28B404A2}"/>
              </a:ext>
            </a:extLst>
          </p:cNvPr>
          <p:cNvCxnSpPr>
            <a:cxnSpLocks/>
            <a:stCxn id="356" idx="1"/>
            <a:endCxn id="394" idx="3"/>
          </p:cNvCxnSpPr>
          <p:nvPr/>
        </p:nvCxnSpPr>
        <p:spPr>
          <a:xfrm flipH="1" flipV="1">
            <a:off x="4075294" y="5283058"/>
            <a:ext cx="1329424" cy="9526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9AF80B6-1E36-4819-B4DA-68F0F3AFEFD4}"/>
              </a:ext>
            </a:extLst>
          </p:cNvPr>
          <p:cNvCxnSpPr>
            <a:cxnSpLocks/>
          </p:cNvCxnSpPr>
          <p:nvPr/>
        </p:nvCxnSpPr>
        <p:spPr>
          <a:xfrm flipH="1">
            <a:off x="4044042" y="3678363"/>
            <a:ext cx="1729961" cy="156342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5765992-8520-4162-B7DD-87868A839E17}"/>
              </a:ext>
            </a:extLst>
          </p:cNvPr>
          <p:cNvCxnSpPr>
            <a:cxnSpLocks/>
          </p:cNvCxnSpPr>
          <p:nvPr/>
        </p:nvCxnSpPr>
        <p:spPr>
          <a:xfrm flipH="1">
            <a:off x="5443519" y="4204713"/>
            <a:ext cx="1419306" cy="1113472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808C5078-4EE6-4F59-B321-312C002640D9}"/>
              </a:ext>
            </a:extLst>
          </p:cNvPr>
          <p:cNvCxnSpPr>
            <a:cxnSpLocks/>
            <a:stCxn id="400" idx="0"/>
            <a:endCxn id="361" idx="2"/>
          </p:cNvCxnSpPr>
          <p:nvPr/>
        </p:nvCxnSpPr>
        <p:spPr>
          <a:xfrm flipH="1" flipV="1">
            <a:off x="7536128" y="4678488"/>
            <a:ext cx="89194" cy="954774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ADD187FA-E5AF-4246-87ED-C2C41662946F}"/>
              </a:ext>
            </a:extLst>
          </p:cNvPr>
          <p:cNvCxnSpPr>
            <a:cxnSpLocks/>
            <a:stCxn id="391" idx="3"/>
            <a:endCxn id="364" idx="3"/>
          </p:cNvCxnSpPr>
          <p:nvPr/>
        </p:nvCxnSpPr>
        <p:spPr>
          <a:xfrm flipH="1" flipV="1">
            <a:off x="7664122" y="5687440"/>
            <a:ext cx="1992403" cy="457884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87372CE0-E726-4AD5-AEF1-BC379337AD10}"/>
              </a:ext>
            </a:extLst>
          </p:cNvPr>
          <p:cNvSpPr/>
          <p:nvPr/>
        </p:nvSpPr>
        <p:spPr>
          <a:xfrm>
            <a:off x="1442306" y="1180550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9A74B1C-D971-419C-B8A8-060EC2C342A5}"/>
              </a:ext>
            </a:extLst>
          </p:cNvPr>
          <p:cNvSpPr/>
          <p:nvPr/>
        </p:nvSpPr>
        <p:spPr>
          <a:xfrm>
            <a:off x="3234160" y="155000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29B6002D-6888-4232-85D5-D33D87ABBDD9}"/>
              </a:ext>
            </a:extLst>
          </p:cNvPr>
          <p:cNvSpPr/>
          <p:nvPr/>
        </p:nvSpPr>
        <p:spPr>
          <a:xfrm>
            <a:off x="4803319" y="289876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F2F0C0F-D42D-4F95-B385-AE0E58C90A38}"/>
              </a:ext>
            </a:extLst>
          </p:cNvPr>
          <p:cNvSpPr/>
          <p:nvPr/>
        </p:nvSpPr>
        <p:spPr>
          <a:xfrm>
            <a:off x="6921004" y="1337467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EB148B73-4F8A-4F8C-B046-7B1D3A6CC459}"/>
              </a:ext>
            </a:extLst>
          </p:cNvPr>
          <p:cNvSpPr/>
          <p:nvPr/>
        </p:nvSpPr>
        <p:spPr>
          <a:xfrm>
            <a:off x="10312960" y="33853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76FB6AA-1A40-4CC3-A172-FA6E6E0B1290}"/>
              </a:ext>
            </a:extLst>
          </p:cNvPr>
          <p:cNvSpPr/>
          <p:nvPr/>
        </p:nvSpPr>
        <p:spPr>
          <a:xfrm>
            <a:off x="11168217" y="329567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4AA35347-FAE3-4C9E-9A32-3A030A08046D}"/>
              </a:ext>
            </a:extLst>
          </p:cNvPr>
          <p:cNvSpPr/>
          <p:nvPr/>
        </p:nvSpPr>
        <p:spPr>
          <a:xfrm>
            <a:off x="11024696" y="145848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D7453A9-DA01-4F7E-9EEE-F7D01035E504}"/>
              </a:ext>
            </a:extLst>
          </p:cNvPr>
          <p:cNvSpPr/>
          <p:nvPr/>
        </p:nvSpPr>
        <p:spPr>
          <a:xfrm>
            <a:off x="11681087" y="2121127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27FDE15E-8E8A-4F43-9160-8AB9FA90D593}"/>
              </a:ext>
            </a:extLst>
          </p:cNvPr>
          <p:cNvSpPr/>
          <p:nvPr/>
        </p:nvSpPr>
        <p:spPr>
          <a:xfrm>
            <a:off x="9563549" y="6106525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5C71933A-188B-47A4-BFC7-2690E47C7CED}"/>
              </a:ext>
            </a:extLst>
          </p:cNvPr>
          <p:cNvCxnSpPr>
            <a:cxnSpLocks/>
          </p:cNvCxnSpPr>
          <p:nvPr/>
        </p:nvCxnSpPr>
        <p:spPr>
          <a:xfrm flipH="1" flipV="1">
            <a:off x="6939020" y="4224493"/>
            <a:ext cx="564948" cy="387148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56" name="Rectangle 355">
            <a:extLst>
              <a:ext uri="{FF2B5EF4-FFF2-40B4-BE49-F238E27FC236}">
                <a16:creationId xmlns:a16="http://schemas.microsoft.com/office/drawing/2014/main" id="{AC75813C-5F9E-4B1D-9796-9E45F8078357}"/>
              </a:ext>
            </a:extLst>
          </p:cNvPr>
          <p:cNvSpPr/>
          <p:nvPr/>
        </p:nvSpPr>
        <p:spPr>
          <a:xfrm>
            <a:off x="5404718" y="525378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B74E4CCB-3C10-4EBC-8ACE-905CF80DA90A}"/>
              </a:ext>
            </a:extLst>
          </p:cNvPr>
          <p:cNvSpPr/>
          <p:nvPr/>
        </p:nvSpPr>
        <p:spPr>
          <a:xfrm>
            <a:off x="2578380" y="573407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28F4FCB1-3ED2-4C75-B4F5-63DC0E9009F7}"/>
              </a:ext>
            </a:extLst>
          </p:cNvPr>
          <p:cNvSpPr/>
          <p:nvPr/>
        </p:nvSpPr>
        <p:spPr>
          <a:xfrm>
            <a:off x="3982318" y="5244259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5BF1CD1C-4C6D-4F5D-B379-F111BD705AA1}"/>
              </a:ext>
            </a:extLst>
          </p:cNvPr>
          <p:cNvSpPr/>
          <p:nvPr/>
        </p:nvSpPr>
        <p:spPr>
          <a:xfrm>
            <a:off x="5751078" y="3642039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0AF3A01-ED04-4CEE-965F-CAD8D8412F0D}"/>
              </a:ext>
            </a:extLst>
          </p:cNvPr>
          <p:cNvSpPr/>
          <p:nvPr/>
        </p:nvSpPr>
        <p:spPr>
          <a:xfrm>
            <a:off x="6878203" y="415956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37AD722E-E70F-4C40-84FB-85A54092B943}"/>
              </a:ext>
            </a:extLst>
          </p:cNvPr>
          <p:cNvSpPr/>
          <p:nvPr/>
        </p:nvSpPr>
        <p:spPr>
          <a:xfrm>
            <a:off x="7497328" y="4600889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BC7B6F6D-DCCB-4E8E-92FA-9263AA608AFD}"/>
              </a:ext>
            </a:extLst>
          </p:cNvPr>
          <p:cNvSpPr/>
          <p:nvPr/>
        </p:nvSpPr>
        <p:spPr>
          <a:xfrm>
            <a:off x="5663330" y="2566005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7C779199-8003-4A64-B17C-0A6E2092F2DA}"/>
              </a:ext>
            </a:extLst>
          </p:cNvPr>
          <p:cNvSpPr/>
          <p:nvPr/>
        </p:nvSpPr>
        <p:spPr>
          <a:xfrm>
            <a:off x="7600590" y="2363097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A834E04B-FA50-4F29-BFE9-BF909B3CF438}"/>
              </a:ext>
            </a:extLst>
          </p:cNvPr>
          <p:cNvSpPr/>
          <p:nvPr/>
        </p:nvSpPr>
        <p:spPr>
          <a:xfrm>
            <a:off x="7586523" y="5648640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A83548DD-0190-4E0D-9164-946F9300F923}"/>
              </a:ext>
            </a:extLst>
          </p:cNvPr>
          <p:cNvSpPr/>
          <p:nvPr/>
        </p:nvSpPr>
        <p:spPr>
          <a:xfrm>
            <a:off x="1483022" y="4757191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144ABCD-C1C7-4B21-9A74-FF3DB4909568}"/>
              </a:ext>
            </a:extLst>
          </p:cNvPr>
          <p:cNvSpPr/>
          <p:nvPr/>
        </p:nvSpPr>
        <p:spPr>
          <a:xfrm>
            <a:off x="1392778" y="5255799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70533B0C-7EB0-4928-8852-43AB62026601}"/>
              </a:ext>
            </a:extLst>
          </p:cNvPr>
          <p:cNvSpPr/>
          <p:nvPr/>
        </p:nvSpPr>
        <p:spPr>
          <a:xfrm>
            <a:off x="627603" y="3196589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A7381929-359F-4093-9EE0-E9C2A5561B4E}"/>
              </a:ext>
            </a:extLst>
          </p:cNvPr>
          <p:cNvSpPr/>
          <p:nvPr/>
        </p:nvSpPr>
        <p:spPr>
          <a:xfrm>
            <a:off x="2887800" y="3161749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71843D4B-693B-4092-B51C-761A887A550C}"/>
              </a:ext>
            </a:extLst>
          </p:cNvPr>
          <p:cNvCxnSpPr>
            <a:cxnSpLocks/>
          </p:cNvCxnSpPr>
          <p:nvPr/>
        </p:nvCxnSpPr>
        <p:spPr>
          <a:xfrm flipV="1">
            <a:off x="8141022" y="11684"/>
            <a:ext cx="0" cy="354924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EBCF997A-C853-40BD-9D3F-97A5BF23CBDB}"/>
              </a:ext>
            </a:extLst>
          </p:cNvPr>
          <p:cNvCxnSpPr>
            <a:cxnSpLocks/>
          </p:cNvCxnSpPr>
          <p:nvPr/>
        </p:nvCxnSpPr>
        <p:spPr>
          <a:xfrm flipH="1" flipV="1">
            <a:off x="7376829" y="250408"/>
            <a:ext cx="710015" cy="154999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C8F1ECE-5E10-4D40-B5B5-F83B9DC463B0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403225"/>
            <a:ext cx="358005" cy="634427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72" name="Rectangle 371">
            <a:extLst>
              <a:ext uri="{FF2B5EF4-FFF2-40B4-BE49-F238E27FC236}">
                <a16:creationId xmlns:a16="http://schemas.microsoft.com/office/drawing/2014/main" id="{E0C5C0CC-2F02-42A4-8060-B57C4190CAD4}"/>
              </a:ext>
            </a:extLst>
          </p:cNvPr>
          <p:cNvSpPr/>
          <p:nvPr/>
        </p:nvSpPr>
        <p:spPr>
          <a:xfrm>
            <a:off x="7299230" y="19992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960BBA21-EEE3-467B-A7B6-E3B7DEC0EBB4}"/>
              </a:ext>
            </a:extLst>
          </p:cNvPr>
          <p:cNvSpPr/>
          <p:nvPr/>
        </p:nvSpPr>
        <p:spPr>
          <a:xfrm>
            <a:off x="8102222" y="35492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7230F1BA-97B9-4B60-8BEE-1494F5AA8023}"/>
              </a:ext>
            </a:extLst>
          </p:cNvPr>
          <p:cNvSpPr/>
          <p:nvPr/>
        </p:nvSpPr>
        <p:spPr>
          <a:xfrm>
            <a:off x="8480346" y="988954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659CB559-425C-47D3-8D71-8A5BE8ABA5F9}"/>
              </a:ext>
            </a:extLst>
          </p:cNvPr>
          <p:cNvCxnSpPr>
            <a:cxnSpLocks/>
          </p:cNvCxnSpPr>
          <p:nvPr/>
        </p:nvCxnSpPr>
        <p:spPr>
          <a:xfrm>
            <a:off x="3222683" y="280885"/>
            <a:ext cx="1580636" cy="59475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C0D5B579-A2E1-4DE4-87E9-AE627AC20658}"/>
              </a:ext>
            </a:extLst>
          </p:cNvPr>
          <p:cNvCxnSpPr>
            <a:cxnSpLocks/>
          </p:cNvCxnSpPr>
          <p:nvPr/>
        </p:nvCxnSpPr>
        <p:spPr>
          <a:xfrm flipH="1" flipV="1">
            <a:off x="3031787" y="-88835"/>
            <a:ext cx="136720" cy="330921"/>
          </a:xfrm>
          <a:prstGeom prst="line">
            <a:avLst/>
          </a:prstGeom>
          <a:noFill/>
          <a:ln w="12700" cap="rnd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77" name="Rectangle 376">
            <a:extLst>
              <a:ext uri="{FF2B5EF4-FFF2-40B4-BE49-F238E27FC236}">
                <a16:creationId xmlns:a16="http://schemas.microsoft.com/office/drawing/2014/main" id="{6D92C228-0A27-4593-A5C2-3654D9170F5B}"/>
              </a:ext>
            </a:extLst>
          </p:cNvPr>
          <p:cNvSpPr/>
          <p:nvPr/>
        </p:nvSpPr>
        <p:spPr>
          <a:xfrm>
            <a:off x="3129707" y="230402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010B62F5-C84A-4351-9696-49C6524672E0}"/>
              </a:ext>
            </a:extLst>
          </p:cNvPr>
          <p:cNvSpPr/>
          <p:nvPr/>
        </p:nvSpPr>
        <p:spPr>
          <a:xfrm>
            <a:off x="11090111" y="6403367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88044466-507F-4E5C-A2AA-CC24AF43140A}"/>
              </a:ext>
            </a:extLst>
          </p:cNvPr>
          <p:cNvSpPr/>
          <p:nvPr/>
        </p:nvSpPr>
        <p:spPr>
          <a:xfrm>
            <a:off x="8575511" y="3183917"/>
            <a:ext cx="77599" cy="7759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alpha val="7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A37D815B-015E-466C-A5EA-07C54D7F2EA6}"/>
              </a:ext>
            </a:extLst>
          </p:cNvPr>
          <p:cNvSpPr/>
          <p:nvPr/>
        </p:nvSpPr>
        <p:spPr>
          <a:xfrm>
            <a:off x="4912163" y="6658913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8F59EE3C-86FE-4E77-8A6C-3A24CCAF8025}"/>
              </a:ext>
            </a:extLst>
          </p:cNvPr>
          <p:cNvSpPr/>
          <p:nvPr/>
        </p:nvSpPr>
        <p:spPr>
          <a:xfrm>
            <a:off x="1426928" y="1165172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8CE83751-ED04-4287-877B-4B2460FCD52C}"/>
              </a:ext>
            </a:extLst>
          </p:cNvPr>
          <p:cNvSpPr/>
          <p:nvPr/>
        </p:nvSpPr>
        <p:spPr>
          <a:xfrm>
            <a:off x="3218782" y="153462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EA73D601-EF71-4CA0-BB40-D98D1C7DE214}"/>
              </a:ext>
            </a:extLst>
          </p:cNvPr>
          <p:cNvSpPr/>
          <p:nvPr/>
        </p:nvSpPr>
        <p:spPr>
          <a:xfrm>
            <a:off x="4787941" y="274498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7F0E26A4-F5C7-4678-AFD2-4D3C75DF3ABE}"/>
              </a:ext>
            </a:extLst>
          </p:cNvPr>
          <p:cNvSpPr/>
          <p:nvPr/>
        </p:nvSpPr>
        <p:spPr>
          <a:xfrm>
            <a:off x="6905626" y="1322089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E38B65C9-E0D9-428C-AE44-ABD0E6A0CCCC}"/>
              </a:ext>
            </a:extLst>
          </p:cNvPr>
          <p:cNvSpPr/>
          <p:nvPr/>
        </p:nvSpPr>
        <p:spPr>
          <a:xfrm>
            <a:off x="10297582" y="32315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217BEA42-777F-47D2-99A6-04A1468D157C}"/>
              </a:ext>
            </a:extLst>
          </p:cNvPr>
          <p:cNvSpPr/>
          <p:nvPr/>
        </p:nvSpPr>
        <p:spPr>
          <a:xfrm>
            <a:off x="11152839" y="328029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504ED0A7-366B-426D-B423-794B37E784DE}"/>
              </a:ext>
            </a:extLst>
          </p:cNvPr>
          <p:cNvSpPr/>
          <p:nvPr/>
        </p:nvSpPr>
        <p:spPr>
          <a:xfrm>
            <a:off x="11009318" y="144310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4F2D6C80-82F2-49F2-B19F-F32ACAA86951}"/>
              </a:ext>
            </a:extLst>
          </p:cNvPr>
          <p:cNvSpPr/>
          <p:nvPr/>
        </p:nvSpPr>
        <p:spPr>
          <a:xfrm>
            <a:off x="11665709" y="2105749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2AD05821-312C-4A4F-A204-4687352E9372}"/>
              </a:ext>
            </a:extLst>
          </p:cNvPr>
          <p:cNvSpPr/>
          <p:nvPr/>
        </p:nvSpPr>
        <p:spPr>
          <a:xfrm>
            <a:off x="10014336" y="4647829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E5F2CF12-D3EF-41C1-A35E-C3BFA36FD7A6}"/>
              </a:ext>
            </a:extLst>
          </p:cNvPr>
          <p:cNvSpPr/>
          <p:nvPr/>
        </p:nvSpPr>
        <p:spPr>
          <a:xfrm>
            <a:off x="11183330" y="4780032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075BDFD6-CEE6-48E2-BF4A-0192161DFDBF}"/>
              </a:ext>
            </a:extLst>
          </p:cNvPr>
          <p:cNvSpPr/>
          <p:nvPr/>
        </p:nvSpPr>
        <p:spPr>
          <a:xfrm>
            <a:off x="9548171" y="6091147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A5523ED2-CE43-465F-96F6-7A8840BEE869}"/>
              </a:ext>
            </a:extLst>
          </p:cNvPr>
          <p:cNvSpPr/>
          <p:nvPr/>
        </p:nvSpPr>
        <p:spPr>
          <a:xfrm>
            <a:off x="5389340" y="523840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6FEED4E1-0CB7-4774-8AC0-B8BAD4B3E8AD}"/>
              </a:ext>
            </a:extLst>
          </p:cNvPr>
          <p:cNvSpPr/>
          <p:nvPr/>
        </p:nvSpPr>
        <p:spPr>
          <a:xfrm>
            <a:off x="2563002" y="571869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958866E2-1A43-4E36-83C4-8A2F4F8F0293}"/>
              </a:ext>
            </a:extLst>
          </p:cNvPr>
          <p:cNvSpPr/>
          <p:nvPr/>
        </p:nvSpPr>
        <p:spPr>
          <a:xfrm>
            <a:off x="3966940" y="5228881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E5AB2828-7F0D-437A-BF3C-5C02878FD3B4}"/>
              </a:ext>
            </a:extLst>
          </p:cNvPr>
          <p:cNvSpPr/>
          <p:nvPr/>
        </p:nvSpPr>
        <p:spPr>
          <a:xfrm>
            <a:off x="5735700" y="3626661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50C85EC3-CE20-4100-BE7B-E255D03E4B34}"/>
              </a:ext>
            </a:extLst>
          </p:cNvPr>
          <p:cNvSpPr/>
          <p:nvPr/>
        </p:nvSpPr>
        <p:spPr>
          <a:xfrm>
            <a:off x="6862825" y="414418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A6858595-ACA6-401B-9DF8-4EA4132AC592}"/>
              </a:ext>
            </a:extLst>
          </p:cNvPr>
          <p:cNvSpPr/>
          <p:nvPr/>
        </p:nvSpPr>
        <p:spPr>
          <a:xfrm>
            <a:off x="7481950" y="4585511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43DDF341-DAA8-4D66-9571-CC91AB1FC5C5}"/>
              </a:ext>
            </a:extLst>
          </p:cNvPr>
          <p:cNvSpPr/>
          <p:nvPr/>
        </p:nvSpPr>
        <p:spPr>
          <a:xfrm>
            <a:off x="5647952" y="2550627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C5E3729D-1B82-4575-B303-B72A364DCD66}"/>
              </a:ext>
            </a:extLst>
          </p:cNvPr>
          <p:cNvSpPr/>
          <p:nvPr/>
        </p:nvSpPr>
        <p:spPr>
          <a:xfrm>
            <a:off x="7585212" y="2347719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E8363F23-ADB6-4F6E-8568-665BBE9B24D3}"/>
              </a:ext>
            </a:extLst>
          </p:cNvPr>
          <p:cNvSpPr/>
          <p:nvPr/>
        </p:nvSpPr>
        <p:spPr>
          <a:xfrm>
            <a:off x="7571145" y="5633262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7793CADF-4B6B-4070-8A46-0D309EE23ED7}"/>
              </a:ext>
            </a:extLst>
          </p:cNvPr>
          <p:cNvSpPr/>
          <p:nvPr/>
        </p:nvSpPr>
        <p:spPr>
          <a:xfrm>
            <a:off x="1467644" y="4741813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B7BF1692-688D-4057-B945-A0C4089B28CC}"/>
              </a:ext>
            </a:extLst>
          </p:cNvPr>
          <p:cNvSpPr/>
          <p:nvPr/>
        </p:nvSpPr>
        <p:spPr>
          <a:xfrm>
            <a:off x="1377400" y="5240421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E2C324B0-A4E6-4F54-98B9-9E9D3F16DA02}"/>
              </a:ext>
            </a:extLst>
          </p:cNvPr>
          <p:cNvSpPr/>
          <p:nvPr/>
        </p:nvSpPr>
        <p:spPr>
          <a:xfrm>
            <a:off x="612225" y="3181211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DC64E384-DD19-4BBC-8E57-390B0D16D6F6}"/>
              </a:ext>
            </a:extLst>
          </p:cNvPr>
          <p:cNvSpPr/>
          <p:nvPr/>
        </p:nvSpPr>
        <p:spPr>
          <a:xfrm>
            <a:off x="2872422" y="3146371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FFDD9A19-6BBB-4CE0-A102-262F164D657A}"/>
              </a:ext>
            </a:extLst>
          </p:cNvPr>
          <p:cNvSpPr/>
          <p:nvPr/>
        </p:nvSpPr>
        <p:spPr>
          <a:xfrm>
            <a:off x="7283852" y="18454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F5CFBE3F-67D2-4610-8D72-CB562FEDE539}"/>
              </a:ext>
            </a:extLst>
          </p:cNvPr>
          <p:cNvSpPr/>
          <p:nvPr/>
        </p:nvSpPr>
        <p:spPr>
          <a:xfrm>
            <a:off x="8086844" y="33954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EBB21A17-44F2-451B-B270-51CABFA29632}"/>
              </a:ext>
            </a:extLst>
          </p:cNvPr>
          <p:cNvSpPr/>
          <p:nvPr/>
        </p:nvSpPr>
        <p:spPr>
          <a:xfrm>
            <a:off x="8464968" y="973576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CEC3E22E-210B-43BB-AF6A-8950D396CD1B}"/>
              </a:ext>
            </a:extLst>
          </p:cNvPr>
          <p:cNvSpPr/>
          <p:nvPr/>
        </p:nvSpPr>
        <p:spPr>
          <a:xfrm>
            <a:off x="3114329" y="215024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989C94CA-2422-4373-8298-A0BE34311555}"/>
              </a:ext>
            </a:extLst>
          </p:cNvPr>
          <p:cNvSpPr/>
          <p:nvPr/>
        </p:nvSpPr>
        <p:spPr>
          <a:xfrm>
            <a:off x="11074733" y="6387989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C2767697-6871-4BA2-AB40-2585FED1FF97}"/>
              </a:ext>
            </a:extLst>
          </p:cNvPr>
          <p:cNvSpPr/>
          <p:nvPr/>
        </p:nvSpPr>
        <p:spPr>
          <a:xfrm>
            <a:off x="8560133" y="3168539"/>
            <a:ext cx="108354" cy="10835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" name="people_11" title="Icon of two people with a chat bubble">
            <a:extLst>
              <a:ext uri="{FF2B5EF4-FFF2-40B4-BE49-F238E27FC236}">
                <a16:creationId xmlns:a16="http://schemas.microsoft.com/office/drawing/2014/main" id="{C9BA81F1-1A91-43D5-8B19-8D607A05DCC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59227" y="2817494"/>
            <a:ext cx="1273547" cy="1223012"/>
          </a:xfrm>
          <a:custGeom>
            <a:avLst/>
            <a:gdLst>
              <a:gd name="T0" fmla="*/ 72 w 348"/>
              <a:gd name="T1" fmla="*/ 196 h 334"/>
              <a:gd name="T2" fmla="*/ 128 w 348"/>
              <a:gd name="T3" fmla="*/ 140 h 334"/>
              <a:gd name="T4" fmla="*/ 184 w 348"/>
              <a:gd name="T5" fmla="*/ 196 h 334"/>
              <a:gd name="T6" fmla="*/ 128 w 348"/>
              <a:gd name="T7" fmla="*/ 252 h 334"/>
              <a:gd name="T8" fmla="*/ 72 w 348"/>
              <a:gd name="T9" fmla="*/ 196 h 334"/>
              <a:gd name="T10" fmla="*/ 210 w 348"/>
              <a:gd name="T11" fmla="*/ 334 h 334"/>
              <a:gd name="T12" fmla="*/ 128 w 348"/>
              <a:gd name="T13" fmla="*/ 252 h 334"/>
              <a:gd name="T14" fmla="*/ 47 w 348"/>
              <a:gd name="T15" fmla="*/ 334 h 334"/>
              <a:gd name="T16" fmla="*/ 265 w 348"/>
              <a:gd name="T17" fmla="*/ 118 h 334"/>
              <a:gd name="T18" fmla="*/ 321 w 348"/>
              <a:gd name="T19" fmla="*/ 62 h 334"/>
              <a:gd name="T20" fmla="*/ 265 w 348"/>
              <a:gd name="T21" fmla="*/ 6 h 334"/>
              <a:gd name="T22" fmla="*/ 209 w 348"/>
              <a:gd name="T23" fmla="*/ 62 h 334"/>
              <a:gd name="T24" fmla="*/ 265 w 348"/>
              <a:gd name="T25" fmla="*/ 118 h 334"/>
              <a:gd name="T26" fmla="*/ 348 w 348"/>
              <a:gd name="T27" fmla="*/ 200 h 334"/>
              <a:gd name="T28" fmla="*/ 266 w 348"/>
              <a:gd name="T29" fmla="*/ 118 h 334"/>
              <a:gd name="T30" fmla="*/ 184 w 348"/>
              <a:gd name="T31" fmla="*/ 200 h 334"/>
              <a:gd name="T32" fmla="*/ 141 w 348"/>
              <a:gd name="T33" fmla="*/ 71 h 334"/>
              <a:gd name="T34" fmla="*/ 141 w 348"/>
              <a:gd name="T35" fmla="*/ 31 h 334"/>
              <a:gd name="T36" fmla="*/ 110 w 348"/>
              <a:gd name="T37" fmla="*/ 0 h 334"/>
              <a:gd name="T38" fmla="*/ 29 w 348"/>
              <a:gd name="T39" fmla="*/ 0 h 334"/>
              <a:gd name="T40" fmla="*/ 29 w 348"/>
              <a:gd name="T41" fmla="*/ 0 h 334"/>
              <a:gd name="T42" fmla="*/ 0 w 348"/>
              <a:gd name="T43" fmla="*/ 31 h 334"/>
              <a:gd name="T44" fmla="*/ 0 w 348"/>
              <a:gd name="T45" fmla="*/ 71 h 334"/>
              <a:gd name="T46" fmla="*/ 0 w 348"/>
              <a:gd name="T47" fmla="*/ 71 h 334"/>
              <a:gd name="T48" fmla="*/ 29 w 348"/>
              <a:gd name="T49" fmla="*/ 102 h 334"/>
              <a:gd name="T50" fmla="*/ 29 w 348"/>
              <a:gd name="T51" fmla="*/ 102 h 334"/>
              <a:gd name="T52" fmla="*/ 110 w 348"/>
              <a:gd name="T53" fmla="*/ 102 h 334"/>
              <a:gd name="T54" fmla="*/ 179 w 348"/>
              <a:gd name="T55" fmla="*/ 102 h 334"/>
              <a:gd name="T56" fmla="*/ 141 w 348"/>
              <a:gd name="T57" fmla="*/ 7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8" h="334">
                <a:moveTo>
                  <a:pt x="72" y="196"/>
                </a:moveTo>
                <a:cubicBezTo>
                  <a:pt x="72" y="165"/>
                  <a:pt x="97" y="140"/>
                  <a:pt x="128" y="140"/>
                </a:cubicBezTo>
                <a:cubicBezTo>
                  <a:pt x="159" y="140"/>
                  <a:pt x="184" y="165"/>
                  <a:pt x="184" y="196"/>
                </a:cubicBezTo>
                <a:cubicBezTo>
                  <a:pt x="184" y="227"/>
                  <a:pt x="159" y="252"/>
                  <a:pt x="128" y="252"/>
                </a:cubicBezTo>
                <a:cubicBezTo>
                  <a:pt x="97" y="252"/>
                  <a:pt x="72" y="227"/>
                  <a:pt x="72" y="196"/>
                </a:cubicBezTo>
                <a:close/>
                <a:moveTo>
                  <a:pt x="210" y="334"/>
                </a:moveTo>
                <a:cubicBezTo>
                  <a:pt x="210" y="289"/>
                  <a:pt x="173" y="252"/>
                  <a:pt x="128" y="252"/>
                </a:cubicBezTo>
                <a:cubicBezTo>
                  <a:pt x="83" y="252"/>
                  <a:pt x="47" y="289"/>
                  <a:pt x="47" y="334"/>
                </a:cubicBezTo>
                <a:moveTo>
                  <a:pt x="265" y="118"/>
                </a:moveTo>
                <a:cubicBezTo>
                  <a:pt x="296" y="118"/>
                  <a:pt x="321" y="93"/>
                  <a:pt x="321" y="62"/>
                </a:cubicBezTo>
                <a:cubicBezTo>
                  <a:pt x="321" y="31"/>
                  <a:pt x="296" y="6"/>
                  <a:pt x="265" y="6"/>
                </a:cubicBezTo>
                <a:cubicBezTo>
                  <a:pt x="234" y="6"/>
                  <a:pt x="209" y="31"/>
                  <a:pt x="209" y="62"/>
                </a:cubicBezTo>
                <a:cubicBezTo>
                  <a:pt x="209" y="93"/>
                  <a:pt x="234" y="118"/>
                  <a:pt x="265" y="118"/>
                </a:cubicBezTo>
                <a:close/>
                <a:moveTo>
                  <a:pt x="348" y="200"/>
                </a:moveTo>
                <a:cubicBezTo>
                  <a:pt x="348" y="155"/>
                  <a:pt x="311" y="118"/>
                  <a:pt x="266" y="118"/>
                </a:cubicBezTo>
                <a:cubicBezTo>
                  <a:pt x="221" y="118"/>
                  <a:pt x="184" y="155"/>
                  <a:pt x="184" y="200"/>
                </a:cubicBezTo>
                <a:moveTo>
                  <a:pt x="141" y="71"/>
                </a:moveTo>
                <a:cubicBezTo>
                  <a:pt x="141" y="31"/>
                  <a:pt x="141" y="31"/>
                  <a:pt x="141" y="31"/>
                </a:cubicBezTo>
                <a:cubicBezTo>
                  <a:pt x="141" y="14"/>
                  <a:pt x="127" y="0"/>
                  <a:pt x="11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1"/>
                  <a:pt x="0" y="15"/>
                  <a:pt x="0" y="3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8"/>
                  <a:pt x="13" y="101"/>
                  <a:pt x="29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79" y="102"/>
                  <a:pt x="179" y="102"/>
                  <a:pt x="179" y="102"/>
                </a:cubicBezTo>
                <a:lnTo>
                  <a:pt x="141" y="71"/>
                </a:lnTo>
                <a:close/>
              </a:path>
            </a:pathLst>
          </a:custGeom>
          <a:noFill/>
          <a:ln w="1270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" name="tool" title="Icon of a skrewdriver and wrench">
            <a:extLst>
              <a:ext uri="{FF2B5EF4-FFF2-40B4-BE49-F238E27FC236}">
                <a16:creationId xmlns:a16="http://schemas.microsoft.com/office/drawing/2014/main" id="{921EF5BA-6AAB-44D7-9C86-A501C0B47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61877" y="2817493"/>
            <a:ext cx="868247" cy="1223015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1270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" name="gear" title="Icon of a gear surrounded by a circle with lines of varying length">
            <a:extLst>
              <a:ext uri="{FF2B5EF4-FFF2-40B4-BE49-F238E27FC236}">
                <a16:creationId xmlns:a16="http://schemas.microsoft.com/office/drawing/2014/main" id="{5A3D0E6F-4F98-46D3-9392-4D18C72CBC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76062" y="2811745"/>
            <a:ext cx="1239877" cy="1234511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box" title="Icon of a box">
            <a:extLst>
              <a:ext uri="{FF2B5EF4-FFF2-40B4-BE49-F238E27FC236}">
                <a16:creationId xmlns:a16="http://schemas.microsoft.com/office/drawing/2014/main" id="{1C54C9BD-7B86-4482-A6F0-8798B94CE0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02095" y="2829447"/>
            <a:ext cx="1187811" cy="1199106"/>
          </a:xfrm>
          <a:custGeom>
            <a:avLst/>
            <a:gdLst>
              <a:gd name="T0" fmla="*/ 87 w 240"/>
              <a:gd name="T1" fmla="*/ 0 h 244"/>
              <a:gd name="T2" fmla="*/ 165 w 240"/>
              <a:gd name="T3" fmla="*/ 83 h 244"/>
              <a:gd name="T4" fmla="*/ 198 w 240"/>
              <a:gd name="T5" fmla="*/ 39 h 244"/>
              <a:gd name="T6" fmla="*/ 123 w 240"/>
              <a:gd name="T7" fmla="*/ 39 h 244"/>
              <a:gd name="T8" fmla="*/ 240 w 240"/>
              <a:gd name="T9" fmla="*/ 83 h 244"/>
              <a:gd name="T10" fmla="*/ 80 w 240"/>
              <a:gd name="T11" fmla="*/ 83 h 244"/>
              <a:gd name="T12" fmla="*/ 80 w 240"/>
              <a:gd name="T13" fmla="*/ 244 h 244"/>
              <a:gd name="T14" fmla="*/ 240 w 240"/>
              <a:gd name="T15" fmla="*/ 244 h 244"/>
              <a:gd name="T16" fmla="*/ 240 w 240"/>
              <a:gd name="T17" fmla="*/ 83 h 244"/>
              <a:gd name="T18" fmla="*/ 80 w 240"/>
              <a:gd name="T19" fmla="*/ 173 h 244"/>
              <a:gd name="T20" fmla="*/ 80 w 240"/>
              <a:gd name="T21" fmla="*/ 83 h 244"/>
              <a:gd name="T22" fmla="*/ 0 w 240"/>
              <a:gd name="T23" fmla="*/ 0 h 244"/>
              <a:gd name="T24" fmla="*/ 0 w 240"/>
              <a:gd name="T25" fmla="*/ 137 h 244"/>
              <a:gd name="T26" fmla="*/ 80 w 240"/>
              <a:gd name="T27" fmla="*/ 244 h 244"/>
              <a:gd name="T28" fmla="*/ 80 w 240"/>
              <a:gd name="T29" fmla="*/ 173 h 244"/>
              <a:gd name="T30" fmla="*/ 119 w 240"/>
              <a:gd name="T31" fmla="*/ 0 h 244"/>
              <a:gd name="T32" fmla="*/ 0 w 240"/>
              <a:gd name="T33" fmla="*/ 0 h 244"/>
              <a:gd name="T34" fmla="*/ 80 w 240"/>
              <a:gd name="T35" fmla="*/ 83 h 244"/>
              <a:gd name="T36" fmla="*/ 240 w 240"/>
              <a:gd name="T37" fmla="*/ 83 h 244"/>
              <a:gd name="T38" fmla="*/ 161 w 240"/>
              <a:gd name="T39" fmla="*/ 0 h 244"/>
              <a:gd name="T40" fmla="*/ 119 w 240"/>
              <a:gd name="T41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0" h="244">
                <a:moveTo>
                  <a:pt x="87" y="0"/>
                </a:moveTo>
                <a:lnTo>
                  <a:pt x="165" y="83"/>
                </a:lnTo>
                <a:moveTo>
                  <a:pt x="198" y="39"/>
                </a:moveTo>
                <a:lnTo>
                  <a:pt x="123" y="39"/>
                </a:lnTo>
                <a:moveTo>
                  <a:pt x="240" y="83"/>
                </a:moveTo>
                <a:lnTo>
                  <a:pt x="80" y="83"/>
                </a:lnTo>
                <a:lnTo>
                  <a:pt x="80" y="244"/>
                </a:lnTo>
                <a:lnTo>
                  <a:pt x="240" y="244"/>
                </a:lnTo>
                <a:lnTo>
                  <a:pt x="240" y="83"/>
                </a:lnTo>
                <a:moveTo>
                  <a:pt x="80" y="173"/>
                </a:moveTo>
                <a:lnTo>
                  <a:pt x="80" y="83"/>
                </a:lnTo>
                <a:lnTo>
                  <a:pt x="0" y="0"/>
                </a:lnTo>
                <a:lnTo>
                  <a:pt x="0" y="137"/>
                </a:lnTo>
                <a:lnTo>
                  <a:pt x="80" y="244"/>
                </a:lnTo>
                <a:lnTo>
                  <a:pt x="80" y="173"/>
                </a:lnTo>
                <a:moveTo>
                  <a:pt x="119" y="0"/>
                </a:moveTo>
                <a:lnTo>
                  <a:pt x="0" y="0"/>
                </a:lnTo>
                <a:lnTo>
                  <a:pt x="80" y="83"/>
                </a:lnTo>
                <a:lnTo>
                  <a:pt x="240" y="83"/>
                </a:lnTo>
                <a:lnTo>
                  <a:pt x="161" y="0"/>
                </a:lnTo>
                <a:lnTo>
                  <a:pt x="119" y="0"/>
                </a:lnTo>
              </a:path>
            </a:pathLst>
          </a:custGeom>
          <a:noFill/>
          <a:ln w="12700" cap="flat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1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38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4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9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35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38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35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40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36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39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500" fill="hold"/>
                                        <p:tgtEl>
                                          <p:spTgt spid="35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38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34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50" fill="hold"/>
                                        <p:tgtEl>
                                          <p:spTgt spid="40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37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39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362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250" fill="hold"/>
                                        <p:tgtEl>
                                          <p:spTgt spid="40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500" fill="hold"/>
                                        <p:tgtEl>
                                          <p:spTgt spid="36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50" fill="hold"/>
                                        <p:tgtEl>
                                          <p:spTgt spid="39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35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50" fill="hold"/>
                                        <p:tgtEl>
                                          <p:spTgt spid="39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9" dur="500" fill="hold"/>
                                        <p:tgtEl>
                                          <p:spTgt spid="36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250" fill="hold"/>
                                        <p:tgtEl>
                                          <p:spTgt spid="38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500" fill="hold"/>
                                        <p:tgtEl>
                                          <p:spTgt spid="352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250" fill="hold"/>
                                        <p:tgtEl>
                                          <p:spTgt spid="38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500" fill="hold"/>
                                        <p:tgtEl>
                                          <p:spTgt spid="27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4" dur="250" fill="hold"/>
                                        <p:tgtEl>
                                          <p:spTgt spid="41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9" dur="500" fill="hold"/>
                                        <p:tgtEl>
                                          <p:spTgt spid="37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250" fill="hold"/>
                                        <p:tgtEl>
                                          <p:spTgt spid="39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0" dur="500" fill="hold"/>
                                        <p:tgtEl>
                                          <p:spTgt spid="35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5" dur="250" fill="hold"/>
                                        <p:tgtEl>
                                          <p:spTgt spid="38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0" dur="500" fill="hold"/>
                                        <p:tgtEl>
                                          <p:spTgt spid="34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5" dur="250" fill="hold"/>
                                        <p:tgtEl>
                                          <p:spTgt spid="40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500" fill="hold"/>
                                        <p:tgtEl>
                                          <p:spTgt spid="36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5" dur="250" fill="hold"/>
                                        <p:tgtEl>
                                          <p:spTgt spid="40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0" dur="500" fill="hold"/>
                                        <p:tgtEl>
                                          <p:spTgt spid="37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5" dur="250" fill="hold"/>
                                        <p:tgtEl>
                                          <p:spTgt spid="39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0" dur="500" fill="hold"/>
                                        <p:tgtEl>
                                          <p:spTgt spid="31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5" dur="250" fill="hold"/>
                                        <p:tgtEl>
                                          <p:spTgt spid="40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0" dur="500" fill="hold"/>
                                        <p:tgtEl>
                                          <p:spTgt spid="36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5" dur="250" fill="hold"/>
                                        <p:tgtEl>
                                          <p:spTgt spid="40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0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5" dur="250" fill="hold"/>
                                        <p:tgtEl>
                                          <p:spTgt spid="38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0" dur="500" fill="hold"/>
                                        <p:tgtEl>
                                          <p:spTgt spid="31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5" dur="250" fill="hold"/>
                                        <p:tgtEl>
                                          <p:spTgt spid="38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0" dur="500" fill="hold"/>
                                        <p:tgtEl>
                                          <p:spTgt spid="35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5" dur="250" fill="hold"/>
                                        <p:tgtEl>
                                          <p:spTgt spid="38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0" dur="500" fill="hold"/>
                                        <p:tgtEl>
                                          <p:spTgt spid="35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5" dur="250" fill="hold"/>
                                        <p:tgtEl>
                                          <p:spTgt spid="40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0" dur="500" fill="hold"/>
                                        <p:tgtEl>
                                          <p:spTgt spid="372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5" dur="250" fill="hold"/>
                                        <p:tgtEl>
                                          <p:spTgt spid="38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0" dur="500" fill="hold"/>
                                        <p:tgtEl>
                                          <p:spTgt spid="34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5" dur="250" fill="hold"/>
                                        <p:tgtEl>
                                          <p:spTgt spid="39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0" dur="500" fill="hold"/>
                                        <p:tgtEl>
                                          <p:spTgt spid="35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5" dur="250" fill="hold"/>
                                        <p:tgtEl>
                                          <p:spTgt spid="39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0" dur="500" fill="hold"/>
                                        <p:tgtEl>
                                          <p:spTgt spid="36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5" dur="250" fill="hold"/>
                                        <p:tgtEl>
                                          <p:spTgt spid="39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0" dur="500" fill="hold"/>
                                        <p:tgtEl>
                                          <p:spTgt spid="36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5" dur="250" fill="hold"/>
                                        <p:tgtEl>
                                          <p:spTgt spid="40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0" dur="500" fill="hold"/>
                                        <p:tgtEl>
                                          <p:spTgt spid="37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6" presetClass="emph" presetSubtype="0" accel="52000" decel="48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5" dur="250" fill="hold"/>
                                        <p:tgtEl>
                                          <p:spTgt spid="40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0" dur="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2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2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6" dur="7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7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7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7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7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7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0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3" dur="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9"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7" dur="7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7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7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7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8" dur="7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1" dur="7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4" dur="7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7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0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7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8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7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7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9" dur="7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2" dur="7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7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2" dur="7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4" dur="7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7" dur="7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0" dur="7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77" grpId="1" animBg="1"/>
      <p:bldP spid="313" grpId="0" animBg="1"/>
      <p:bldP spid="313" grpId="1" animBg="1"/>
      <p:bldP spid="314" grpId="0" animBg="1"/>
      <p:bldP spid="314" grpId="1" animBg="1"/>
      <p:bldP spid="346" grpId="0" animBg="1"/>
      <p:bldP spid="346" grpId="1" animBg="1"/>
      <p:bldP spid="347" grpId="0" animBg="1"/>
      <p:bldP spid="347" grpId="1" animBg="1"/>
      <p:bldP spid="348" grpId="0" animBg="1"/>
      <p:bldP spid="348" grpId="1" animBg="1"/>
      <p:bldP spid="349" grpId="0" animBg="1"/>
      <p:bldP spid="349" grpId="1" animBg="1"/>
      <p:bldP spid="350" grpId="0" animBg="1"/>
      <p:bldP spid="350" grpId="1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54" grpId="0" animBg="1"/>
      <p:bldP spid="354" grpId="1" animBg="1"/>
      <p:bldP spid="356" grpId="0" animBg="1"/>
      <p:bldP spid="356" grpId="1" animBg="1"/>
      <p:bldP spid="357" grpId="0" animBg="1"/>
      <p:bldP spid="357" grpId="1" animBg="1"/>
      <p:bldP spid="358" grpId="0" animBg="1"/>
      <p:bldP spid="358" grpId="1" animBg="1"/>
      <p:bldP spid="359" grpId="0" animBg="1"/>
      <p:bldP spid="359" grpId="1" animBg="1"/>
      <p:bldP spid="360" grpId="0" animBg="1"/>
      <p:bldP spid="360" grpId="1" animBg="1"/>
      <p:bldP spid="361" grpId="0" animBg="1"/>
      <p:bldP spid="361" grpId="1" animBg="1"/>
      <p:bldP spid="362" grpId="0" animBg="1"/>
      <p:bldP spid="362" grpId="1" animBg="1"/>
      <p:bldP spid="363" grpId="0" animBg="1"/>
      <p:bldP spid="363" grpId="1" animBg="1"/>
      <p:bldP spid="364" grpId="0" animBg="1"/>
      <p:bldP spid="364" grpId="1" animBg="1"/>
      <p:bldP spid="365" grpId="0" animBg="1"/>
      <p:bldP spid="365" grpId="1" animBg="1"/>
      <p:bldP spid="366" grpId="0" animBg="1"/>
      <p:bldP spid="366" grpId="1" animBg="1"/>
      <p:bldP spid="367" grpId="0" animBg="1"/>
      <p:bldP spid="367" grpId="1" animBg="1"/>
      <p:bldP spid="368" grpId="0" animBg="1"/>
      <p:bldP spid="368" grpId="1" animBg="1"/>
      <p:bldP spid="372" grpId="0" animBg="1"/>
      <p:bldP spid="372" grpId="1" animBg="1"/>
      <p:bldP spid="373" grpId="0" animBg="1"/>
      <p:bldP spid="373" grpId="1" animBg="1"/>
      <p:bldP spid="374" grpId="0" animBg="1"/>
      <p:bldP spid="374" grpId="1" animBg="1"/>
      <p:bldP spid="377" grpId="0" animBg="1"/>
      <p:bldP spid="377" grpId="1" animBg="1"/>
      <p:bldP spid="378" grpId="0" animBg="1"/>
      <p:bldP spid="378" grpId="1" animBg="1"/>
      <p:bldP spid="379" grpId="0" animBg="1"/>
      <p:bldP spid="379" grpId="1" animBg="1"/>
      <p:bldP spid="380" grpId="0" animBg="1"/>
      <p:bldP spid="380" grpId="1" animBg="1"/>
      <p:bldP spid="381" grpId="0" animBg="1"/>
      <p:bldP spid="381" grpId="1" animBg="1"/>
      <p:bldP spid="382" grpId="0" animBg="1"/>
      <p:bldP spid="382" grpId="1" animBg="1"/>
      <p:bldP spid="383" grpId="0" animBg="1"/>
      <p:bldP spid="383" grpId="1" animBg="1"/>
      <p:bldP spid="384" grpId="0" animBg="1"/>
      <p:bldP spid="384" grpId="1" animBg="1"/>
      <p:bldP spid="385" grpId="0" animBg="1"/>
      <p:bldP spid="385" grpId="1" animBg="1"/>
      <p:bldP spid="386" grpId="0" animBg="1"/>
      <p:bldP spid="386" grpId="1" animBg="1"/>
      <p:bldP spid="387" grpId="0" animBg="1"/>
      <p:bldP spid="387" grpId="1" animBg="1"/>
      <p:bldP spid="388" grpId="0" animBg="1"/>
      <p:bldP spid="388" grpId="1" animBg="1"/>
      <p:bldP spid="389" grpId="0" animBg="1"/>
      <p:bldP spid="389" grpId="1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3" grpId="0" animBg="1"/>
      <p:bldP spid="393" grpId="1" animBg="1"/>
      <p:bldP spid="394" grpId="0" animBg="1"/>
      <p:bldP spid="394" grpId="1" animBg="1"/>
      <p:bldP spid="395" grpId="0" animBg="1"/>
      <p:bldP spid="395" grpId="1" animBg="1"/>
      <p:bldP spid="396" grpId="0" animBg="1"/>
      <p:bldP spid="396" grpId="1" animBg="1"/>
      <p:bldP spid="397" grpId="0" animBg="1"/>
      <p:bldP spid="397" grpId="1" animBg="1"/>
      <p:bldP spid="398" grpId="0" animBg="1"/>
      <p:bldP spid="398" grpId="1" animBg="1"/>
      <p:bldP spid="399" grpId="0" animBg="1"/>
      <p:bldP spid="399" grpId="1" animBg="1"/>
      <p:bldP spid="400" grpId="0" animBg="1"/>
      <p:bldP spid="400" grpId="1" animBg="1"/>
      <p:bldP spid="401" grpId="0" animBg="1"/>
      <p:bldP spid="401" grpId="1" animBg="1"/>
      <p:bldP spid="402" grpId="0" animBg="1"/>
      <p:bldP spid="402" grpId="1" animBg="1"/>
      <p:bldP spid="403" grpId="0" animBg="1"/>
      <p:bldP spid="403" grpId="1" animBg="1"/>
      <p:bldP spid="404" grpId="0" animBg="1"/>
      <p:bldP spid="404" grpId="1" animBg="1"/>
      <p:bldP spid="405" grpId="0" animBg="1"/>
      <p:bldP spid="405" grpId="1" animBg="1"/>
      <p:bldP spid="406" grpId="0" animBg="1"/>
      <p:bldP spid="406" grpId="1" animBg="1"/>
      <p:bldP spid="407" grpId="0" animBg="1"/>
      <p:bldP spid="407" grpId="1" animBg="1"/>
      <p:bldP spid="408" grpId="0" animBg="1"/>
      <p:bldP spid="408" grpId="1" animBg="1"/>
      <p:bldP spid="409" grpId="0" animBg="1"/>
      <p:bldP spid="409" grpId="1" animBg="1"/>
      <p:bldP spid="410" grpId="0" animBg="1"/>
      <p:bldP spid="4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9B82FB-EA16-4265-86A1-15E009FB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42" y="1961"/>
            <a:ext cx="9629469" cy="932730"/>
          </a:xfrm>
        </p:spPr>
        <p:txBody>
          <a:bodyPr/>
          <a:lstStyle/>
          <a:p>
            <a:r>
              <a:rPr lang="en-US" sz="36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The evolution of how people buy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23FD30-8BDC-44EA-B816-DFDD4EC5E2D2}"/>
              </a:ext>
            </a:extLst>
          </p:cNvPr>
          <p:cNvSpPr txBox="1"/>
          <p:nvPr/>
        </p:nvSpPr>
        <p:spPr>
          <a:xfrm>
            <a:off x="1216229" y="1307053"/>
            <a:ext cx="204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Software</a:t>
            </a:r>
          </a:p>
        </p:txBody>
      </p:sp>
      <p:pic>
        <p:nvPicPr>
          <p:cNvPr id="5" name="Rectangle 4105">
            <a:extLst>
              <a:ext uri="{FF2B5EF4-FFF2-40B4-BE49-F238E27FC236}">
                <a16:creationId xmlns:a16="http://schemas.microsoft.com/office/drawing/2014/main" id="{645A297C-4FC8-41BE-A59B-8CABF03C8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079" y="1639805"/>
            <a:ext cx="5582716" cy="134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A765475-9D1A-4AC7-93C3-E415DBF085CA}"/>
              </a:ext>
            </a:extLst>
          </p:cNvPr>
          <p:cNvSpPr txBox="1"/>
          <p:nvPr/>
        </p:nvSpPr>
        <p:spPr>
          <a:xfrm>
            <a:off x="8484901" y="1307053"/>
            <a:ext cx="27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Low-code Development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148C87-0036-4950-88B9-F75A37DB8BE1}"/>
              </a:ext>
            </a:extLst>
          </p:cNvPr>
          <p:cNvGrpSpPr/>
          <p:nvPr/>
        </p:nvGrpSpPr>
        <p:grpSpPr>
          <a:xfrm>
            <a:off x="8288351" y="2052101"/>
            <a:ext cx="3759917" cy="4089319"/>
            <a:chOff x="8288351" y="2052101"/>
            <a:chExt cx="3759917" cy="408931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DEF9FA-0CB4-4CEB-95FA-5C4D309CBFC3}"/>
                </a:ext>
              </a:extLst>
            </p:cNvPr>
            <p:cNvSpPr txBox="1"/>
            <p:nvPr/>
          </p:nvSpPr>
          <p:spPr>
            <a:xfrm>
              <a:off x="8763922" y="2052101"/>
              <a:ext cx="27216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How agile and extensible is your platform?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A3202B2-1933-444A-94C0-64AE13F2D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8351" y="3768707"/>
              <a:ext cx="3759917" cy="237271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D8146EA-3E8B-4508-902E-BB854867C8D4}"/>
              </a:ext>
            </a:extLst>
          </p:cNvPr>
          <p:cNvSpPr txBox="1"/>
          <p:nvPr/>
        </p:nvSpPr>
        <p:spPr>
          <a:xfrm>
            <a:off x="5244504" y="1307053"/>
            <a:ext cx="22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Packaged Software</a:t>
            </a:r>
          </a:p>
        </p:txBody>
      </p:sp>
      <p:pic>
        <p:nvPicPr>
          <p:cNvPr id="3" name="Rectangle 4105">
            <a:extLst>
              <a:ext uri="{FF2B5EF4-FFF2-40B4-BE49-F238E27FC236}">
                <a16:creationId xmlns:a16="http://schemas.microsoft.com/office/drawing/2014/main" id="{B5868860-71FF-4693-9C54-67940E086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01"/>
          <a:stretch/>
        </p:blipFill>
        <p:spPr bwMode="auto">
          <a:xfrm>
            <a:off x="206912" y="1661853"/>
            <a:ext cx="5191908" cy="134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17FC19-EB11-4F94-A6D4-F7B840CF5464}"/>
              </a:ext>
            </a:extLst>
          </p:cNvPr>
          <p:cNvSpPr txBox="1"/>
          <p:nvPr/>
        </p:nvSpPr>
        <p:spPr>
          <a:xfrm>
            <a:off x="5430381" y="2051617"/>
            <a:ext cx="188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How feature rich is your software?</a:t>
            </a:r>
          </a:p>
        </p:txBody>
      </p:sp>
      <p:pic>
        <p:nvPicPr>
          <p:cNvPr id="15" name="Picture Placeholder 5" descr="Microsoft Edge">
            <a:extLst>
              <a:ext uri="{FF2B5EF4-FFF2-40B4-BE49-F238E27FC236}">
                <a16:creationId xmlns:a16="http://schemas.microsoft.com/office/drawing/2014/main" id="{D77CD848-8A26-4879-B834-A5CCC52032D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6442" y="3374027"/>
            <a:ext cx="3507698" cy="29813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E135CD6-AD48-49AE-B84A-3458BF89A9C3}"/>
              </a:ext>
            </a:extLst>
          </p:cNvPr>
          <p:cNvSpPr txBox="1"/>
          <p:nvPr/>
        </p:nvSpPr>
        <p:spPr>
          <a:xfrm>
            <a:off x="1040223" y="2051617"/>
            <a:ext cx="2400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What development language do you use?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32E66C6-7DC8-43F6-8C35-4BB3A3F3FB88}"/>
              </a:ext>
            </a:extLst>
          </p:cNvPr>
          <p:cNvGrpSpPr/>
          <p:nvPr/>
        </p:nvGrpSpPr>
        <p:grpSpPr>
          <a:xfrm>
            <a:off x="5149898" y="3580462"/>
            <a:ext cx="2404733" cy="2599884"/>
            <a:chOff x="5149898" y="3580462"/>
            <a:chExt cx="2404733" cy="259988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B982159-7DC5-4EBB-9120-57F58C1470FD}"/>
                </a:ext>
              </a:extLst>
            </p:cNvPr>
            <p:cNvGrpSpPr/>
            <p:nvPr/>
          </p:nvGrpSpPr>
          <p:grpSpPr>
            <a:xfrm>
              <a:off x="5499405" y="4070348"/>
              <a:ext cx="1740523" cy="1673752"/>
              <a:chOff x="5258702" y="4060368"/>
              <a:chExt cx="1740523" cy="1673752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425CA9D-21FA-440C-9382-BFDEB039A9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82074" y="4060368"/>
                <a:ext cx="1623546" cy="164066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551F998-864B-4AC8-B58F-5F0581CC2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8702" y="4093459"/>
                <a:ext cx="1623546" cy="164066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BA9BB7D-26CD-47F4-98F1-7DDE4D1EA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2074" y="4889827"/>
                <a:ext cx="1717151" cy="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B9E8E39-F59D-4EFC-A64D-58D07D33F1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7039" y="4212972"/>
                <a:ext cx="28439" cy="133545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D3334C-265E-4390-AA4B-F52C125CF573}"/>
                  </a:ext>
                </a:extLst>
              </p:cNvPr>
              <p:cNvSpPr txBox="1"/>
              <p:nvPr/>
            </p:nvSpPr>
            <p:spPr>
              <a:xfrm>
                <a:off x="5804226" y="4510742"/>
                <a:ext cx="611065" cy="707886"/>
              </a:xfrm>
              <a:prstGeom prst="rect">
                <a:avLst/>
              </a:prstGeom>
              <a:solidFill>
                <a:srgbClr val="7F6000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Middle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-ware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2D99D59-3D82-4EBD-81D4-096783B149BD}"/>
                </a:ext>
              </a:extLst>
            </p:cNvPr>
            <p:cNvGrpSpPr/>
            <p:nvPr/>
          </p:nvGrpSpPr>
          <p:grpSpPr>
            <a:xfrm>
              <a:off x="5149898" y="3580462"/>
              <a:ext cx="2404733" cy="2599884"/>
              <a:chOff x="-4152288" y="3756317"/>
              <a:chExt cx="2404733" cy="2599884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6F066FF-2E37-4EC4-9760-514019E937BA}"/>
                  </a:ext>
                </a:extLst>
              </p:cNvPr>
              <p:cNvSpPr/>
              <p:nvPr/>
            </p:nvSpPr>
            <p:spPr>
              <a:xfrm>
                <a:off x="-4091347" y="4785417"/>
                <a:ext cx="619079" cy="6190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MRP</a:t>
                </a:r>
                <a:endParaRPr kumimoji="0" lang="en-GB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1A80ADBD-0E4C-41AC-91C9-BFAC6CF33373}"/>
                  </a:ext>
                </a:extLst>
              </p:cNvPr>
              <p:cNvSpPr/>
              <p:nvPr/>
            </p:nvSpPr>
            <p:spPr>
              <a:xfrm>
                <a:off x="-3311296" y="3756317"/>
                <a:ext cx="669021" cy="6190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CRM</a:t>
                </a:r>
                <a:endParaRPr kumimoji="0" lang="en-GB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21F3915-A811-454B-BF1F-C9841A6AE61C}"/>
                  </a:ext>
                </a:extLst>
              </p:cNvPr>
              <p:cNvSpPr/>
              <p:nvPr/>
            </p:nvSpPr>
            <p:spPr>
              <a:xfrm>
                <a:off x="-2416576" y="3756317"/>
                <a:ext cx="669021" cy="6190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HRM</a:t>
                </a:r>
                <a:endParaRPr kumimoji="0" lang="en-GB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863CEDD-B97D-4243-9DAD-7124CAB7357F}"/>
                  </a:ext>
                </a:extLst>
              </p:cNvPr>
              <p:cNvSpPr/>
              <p:nvPr/>
            </p:nvSpPr>
            <p:spPr>
              <a:xfrm>
                <a:off x="-4100940" y="3756317"/>
                <a:ext cx="669021" cy="6190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ERP</a:t>
                </a:r>
                <a:endParaRPr kumimoji="0" lang="en-GB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3F693CA-8553-4DE2-A4E1-B7DD47206C23}"/>
                  </a:ext>
                </a:extLst>
              </p:cNvPr>
              <p:cNvSpPr/>
              <p:nvPr/>
            </p:nvSpPr>
            <p:spPr>
              <a:xfrm>
                <a:off x="-3267737" y="5727526"/>
                <a:ext cx="669021" cy="6190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LOG.</a:t>
                </a:r>
                <a:endParaRPr kumimoji="0" lang="en-GB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CCE55F3-0BC1-4C8F-9E81-7FEFE26A0C95}"/>
                  </a:ext>
                </a:extLst>
              </p:cNvPr>
              <p:cNvSpPr/>
              <p:nvPr/>
            </p:nvSpPr>
            <p:spPr>
              <a:xfrm>
                <a:off x="-2467924" y="5737122"/>
                <a:ext cx="669021" cy="6190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…</a:t>
                </a:r>
                <a:endParaRPr kumimoji="0" lang="en-GB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E40A7C2-EE35-4D79-9CF1-FD2FFAAC3399}"/>
                  </a:ext>
                </a:extLst>
              </p:cNvPr>
              <p:cNvSpPr/>
              <p:nvPr/>
            </p:nvSpPr>
            <p:spPr>
              <a:xfrm>
                <a:off x="-4152288" y="5737122"/>
                <a:ext cx="669021" cy="6190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OPS</a:t>
                </a:r>
                <a:endParaRPr kumimoji="0" lang="en-GB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F5B3C4C-C5B8-46E5-BEEA-12F724494314}"/>
                  </a:ext>
                </a:extLst>
              </p:cNvPr>
              <p:cNvSpPr/>
              <p:nvPr/>
            </p:nvSpPr>
            <p:spPr>
              <a:xfrm>
                <a:off x="-2473470" y="4756647"/>
                <a:ext cx="669021" cy="6190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PRM</a:t>
                </a:r>
                <a:endParaRPr kumimoji="0" lang="en-GB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A397B7A6-EA8B-464B-A6E1-087794D99C64}"/>
                  </a:ext>
                </a:extLst>
              </p:cNvPr>
              <p:cNvSpPr/>
              <p:nvPr/>
            </p:nvSpPr>
            <p:spPr>
              <a:xfrm>
                <a:off x="-4112046" y="4756647"/>
                <a:ext cx="669021" cy="6190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MRP</a:t>
                </a:r>
                <a:endParaRPr kumimoji="0" lang="en-GB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E28603-69F3-4501-B196-9159E622C9C9}"/>
              </a:ext>
            </a:extLst>
          </p:cNvPr>
          <p:cNvGrpSpPr/>
          <p:nvPr/>
        </p:nvGrpSpPr>
        <p:grpSpPr>
          <a:xfrm>
            <a:off x="4779208" y="3365384"/>
            <a:ext cx="3304822" cy="2981316"/>
            <a:chOff x="-5694706" y="3429000"/>
            <a:chExt cx="3304822" cy="2981316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AA982FF-BDA7-40E2-9360-BD1CE1612F16}"/>
                </a:ext>
              </a:extLst>
            </p:cNvPr>
            <p:cNvGrpSpPr/>
            <p:nvPr/>
          </p:nvGrpSpPr>
          <p:grpSpPr>
            <a:xfrm>
              <a:off x="-5377113" y="3429000"/>
              <a:ext cx="2685143" cy="2981316"/>
              <a:chOff x="2265987" y="2563995"/>
              <a:chExt cx="2685143" cy="280660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9E5645A-AAEE-4D4A-9F74-AFAD054B1CE2}"/>
                  </a:ext>
                </a:extLst>
              </p:cNvPr>
              <p:cNvSpPr/>
              <p:nvPr/>
            </p:nvSpPr>
            <p:spPr>
              <a:xfrm>
                <a:off x="2265987" y="2563995"/>
                <a:ext cx="2685143" cy="2806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F39C3FF-D945-4B91-9279-48FBF37165CF}"/>
                  </a:ext>
                </a:extLst>
              </p:cNvPr>
              <p:cNvGrpSpPr/>
              <p:nvPr/>
            </p:nvGrpSpPr>
            <p:grpSpPr>
              <a:xfrm>
                <a:off x="2738297" y="3152253"/>
                <a:ext cx="1740523" cy="1651919"/>
                <a:chOff x="5258702" y="4082202"/>
                <a:chExt cx="1740523" cy="1651919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65700BB-6FE3-41AA-A247-DBEABB53064F}"/>
                    </a:ext>
                  </a:extLst>
                </p:cNvPr>
                <p:cNvCxnSpPr>
                  <a:cxnSpLocks/>
                  <a:endCxn id="100" idx="2"/>
                </p:cNvCxnSpPr>
                <p:nvPr/>
              </p:nvCxnSpPr>
              <p:spPr>
                <a:xfrm flipH="1" flipV="1">
                  <a:off x="5289189" y="4082202"/>
                  <a:ext cx="1616432" cy="161882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458701C-61D5-414A-82F2-565986F779C3}"/>
                    </a:ext>
                  </a:extLst>
                </p:cNvPr>
                <p:cNvCxnSpPr>
                  <a:cxnSpLocks/>
                  <a:endCxn id="98" idx="2"/>
                </p:cNvCxnSpPr>
                <p:nvPr/>
              </p:nvCxnSpPr>
              <p:spPr>
                <a:xfrm flipV="1">
                  <a:off x="5258702" y="4104123"/>
                  <a:ext cx="1720875" cy="162999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EEB9044-4793-4B5A-AD87-BE21B50F72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074" y="4889827"/>
                  <a:ext cx="1717151" cy="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A8063F8-7E09-4AD0-B674-4F881B26C2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7039" y="4212972"/>
                  <a:ext cx="28439" cy="133545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B3F193D-0FB2-4CE5-8FEC-5D74DC198950}"/>
                    </a:ext>
                  </a:extLst>
                </p:cNvPr>
                <p:cNvSpPr txBox="1"/>
                <p:nvPr/>
              </p:nvSpPr>
              <p:spPr>
                <a:xfrm>
                  <a:off x="5786768" y="4546772"/>
                  <a:ext cx="611065" cy="666401"/>
                </a:xfrm>
                <a:prstGeom prst="rect">
                  <a:avLst/>
                </a:prstGeom>
                <a:solidFill>
                  <a:srgbClr val="7F6000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Middle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-ware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18DB8A-DA19-4A26-8D6F-793E6807CA98}"/>
                </a:ext>
              </a:extLst>
            </p:cNvPr>
            <p:cNvGrpSpPr/>
            <p:nvPr/>
          </p:nvGrpSpPr>
          <p:grpSpPr>
            <a:xfrm>
              <a:off x="-5694706" y="3645411"/>
              <a:ext cx="3304822" cy="2583644"/>
              <a:chOff x="4125358" y="2035744"/>
              <a:chExt cx="3716127" cy="282310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87BA0CD-0B66-4B3C-9443-9D677B680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06997" y="2035744"/>
                <a:ext cx="1273391" cy="727651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1872548-ED80-4FCC-B3AE-D1D86FE0E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147963" y="2035744"/>
                <a:ext cx="1273391" cy="72765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3E95CCF-3117-442D-9F9B-AF800A93F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125358" y="3089744"/>
                <a:ext cx="1273391" cy="72765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0889567-E520-4A2B-B186-75DEDBC56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5114761" y="4131196"/>
                <a:ext cx="1273391" cy="727650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0806B4B7-3E42-4835-A472-3B97DBC38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07209" y="3058936"/>
                <a:ext cx="1273391" cy="72765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DB533DB-1DC2-4474-97A1-067C585E1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8642" y="4116318"/>
                <a:ext cx="1273390" cy="727652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9A6EDCC-399A-424E-BDDB-6EA3C51A7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143565" y="4116318"/>
                <a:ext cx="1273390" cy="727652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7BB8F0F-992E-4CC0-8DBF-2A10781D9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68094" y="2035744"/>
                <a:ext cx="1273391" cy="727651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6929FB-3F4F-4A7D-BACB-C98544B83655}"/>
                </a:ext>
              </a:extLst>
            </p:cNvPr>
            <p:cNvSpPr txBox="1"/>
            <p:nvPr/>
          </p:nvSpPr>
          <p:spPr>
            <a:xfrm>
              <a:off x="-5146049" y="4788853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MRP</a:t>
              </a:r>
              <a:endPara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C210ABF-6A68-4D42-8E22-A3E4C68F4A1E}"/>
                </a:ext>
              </a:extLst>
            </p:cNvPr>
            <p:cNvSpPr txBox="1"/>
            <p:nvPr/>
          </p:nvSpPr>
          <p:spPr>
            <a:xfrm>
              <a:off x="-5123056" y="5715453"/>
              <a:ext cx="4571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OPS</a:t>
              </a:r>
              <a:endPara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3C8D539-EF96-4B60-AF0C-5F1C57E69C08}"/>
                </a:ext>
              </a:extLst>
            </p:cNvPr>
            <p:cNvSpPr txBox="1"/>
            <p:nvPr/>
          </p:nvSpPr>
          <p:spPr>
            <a:xfrm>
              <a:off x="-4237547" y="5736624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PRM</a:t>
              </a:r>
              <a:endPara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B9BB3D4-537C-4DC4-82DB-62F59541014E}"/>
                </a:ext>
              </a:extLst>
            </p:cNvPr>
            <p:cNvSpPr txBox="1"/>
            <p:nvPr/>
          </p:nvSpPr>
          <p:spPr>
            <a:xfrm>
              <a:off x="-3455070" y="5668920"/>
              <a:ext cx="3129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…</a:t>
              </a:r>
              <a:endPara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089D26-235A-47F2-8897-29D92229B9EC}"/>
                </a:ext>
              </a:extLst>
            </p:cNvPr>
            <p:cNvSpPr txBox="1"/>
            <p:nvPr/>
          </p:nvSpPr>
          <p:spPr>
            <a:xfrm>
              <a:off x="-3494825" y="4743347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PRM</a:t>
              </a:r>
              <a:endPara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A405C6D-8DF3-4CF5-8406-D322F0A82F38}"/>
                </a:ext>
              </a:extLst>
            </p:cNvPr>
            <p:cNvSpPr txBox="1"/>
            <p:nvPr/>
          </p:nvSpPr>
          <p:spPr>
            <a:xfrm>
              <a:off x="-3442974" y="3815554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HRM</a:t>
              </a:r>
              <a:endPara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CB692A2-9303-40F3-B82A-AD914005143F}"/>
                </a:ext>
              </a:extLst>
            </p:cNvPr>
            <p:cNvSpPr txBox="1"/>
            <p:nvPr/>
          </p:nvSpPr>
          <p:spPr>
            <a:xfrm>
              <a:off x="-4370658" y="3815554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CRM</a:t>
              </a:r>
              <a:endPara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3D89871-5F2B-4730-A034-7BABBE2D6D5E}"/>
                </a:ext>
              </a:extLst>
            </p:cNvPr>
            <p:cNvSpPr txBox="1"/>
            <p:nvPr/>
          </p:nvSpPr>
          <p:spPr>
            <a:xfrm>
              <a:off x="-5093286" y="3792268"/>
              <a:ext cx="4379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ERP</a:t>
              </a:r>
              <a:endPara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778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1" grpId="0"/>
      <p:bldP spid="26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A5C4F-1B24-443E-8AF3-07CD2CF7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Environments</a:t>
            </a:r>
          </a:p>
        </p:txBody>
      </p:sp>
      <p:pic>
        <p:nvPicPr>
          <p:cNvPr id="6" name="Picture 2" descr="https://pwrappscdn.azureedge.net/mediahandler/blog/media/PowerApps/blog/d3ae701c-1a3b-4f82-858d-a5d6ae292772.png">
            <a:extLst>
              <a:ext uri="{FF2B5EF4-FFF2-40B4-BE49-F238E27FC236}">
                <a16:creationId xmlns:a16="http://schemas.microsoft.com/office/drawing/2014/main" id="{4F3CC0FB-04BD-447B-B677-3B5B7D48C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1" y="2671354"/>
            <a:ext cx="11118118" cy="38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D7F978-DD7D-413C-9AF0-959072278D9F}"/>
              </a:ext>
            </a:extLst>
          </p:cNvPr>
          <p:cNvSpPr/>
          <p:nvPr/>
        </p:nvSpPr>
        <p:spPr>
          <a:xfrm>
            <a:off x="838200" y="1325563"/>
            <a:ext cx="1051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Support for environments to enable enterprise scale out and improved manageability</a:t>
            </a:r>
          </a:p>
        </p:txBody>
      </p:sp>
    </p:spTree>
    <p:extLst>
      <p:ext uri="{BB962C8B-B14F-4D97-AF65-F5344CB8AC3E}">
        <p14:creationId xmlns:p14="http://schemas.microsoft.com/office/powerpoint/2010/main" val="252073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AD4-3E36-43AE-B61F-9521AC7B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Canvas App vs Model-Driven Apps</a:t>
            </a:r>
          </a:p>
        </p:txBody>
      </p:sp>
    </p:spTree>
    <p:extLst>
      <p:ext uri="{BB962C8B-B14F-4D97-AF65-F5344CB8AC3E}">
        <p14:creationId xmlns:p14="http://schemas.microsoft.com/office/powerpoint/2010/main" val="128529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4515" y="1083563"/>
            <a:ext cx="4748911" cy="2991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9588" y="1278636"/>
            <a:ext cx="4198620" cy="2441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12635" y="833627"/>
            <a:ext cx="3787012" cy="2370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07707" y="1028700"/>
            <a:ext cx="3236976" cy="1819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0776" y="1427988"/>
            <a:ext cx="3662553" cy="2364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5847" y="1623060"/>
            <a:ext cx="3112007" cy="1813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03947" y="2016251"/>
            <a:ext cx="3670046" cy="2364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99019" y="2211323"/>
            <a:ext cx="3119628" cy="18135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7564" y="833500"/>
            <a:ext cx="3671570" cy="2364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12635" y="1028700"/>
            <a:ext cx="3121152" cy="1813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5931" y="1458341"/>
            <a:ext cx="3670046" cy="23643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1004" y="1653539"/>
            <a:ext cx="3119628" cy="18135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32776" y="2084704"/>
            <a:ext cx="3670046" cy="2364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27847" y="2279904"/>
            <a:ext cx="3119628" cy="18135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43445" y="4451984"/>
            <a:ext cx="27381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/>
              <a:t>Model-driven apps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43445" y="4791836"/>
            <a:ext cx="441134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2000" dirty="0"/>
              <a:t>Built on the Common Data Service for Apps  Start with a data model, relationships, and  business processes</a:t>
            </a:r>
          </a:p>
          <a:p>
            <a:pPr marL="12700" algn="just">
              <a:lnSpc>
                <a:spcPts val="1925"/>
              </a:lnSpc>
            </a:pPr>
            <a:r>
              <a:rPr sz="2000" dirty="0"/>
              <a:t>Build End-to-End business applications</a:t>
            </a:r>
          </a:p>
        </p:txBody>
      </p:sp>
      <p:sp>
        <p:nvSpPr>
          <p:cNvPr id="18" name="object 18"/>
          <p:cNvSpPr/>
          <p:nvPr/>
        </p:nvSpPr>
        <p:spPr>
          <a:xfrm>
            <a:off x="1057655" y="1179575"/>
            <a:ext cx="4523359" cy="2859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2727" y="1374647"/>
            <a:ext cx="3973067" cy="23088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26564" y="1755648"/>
            <a:ext cx="2062607" cy="26930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21635" y="1950720"/>
            <a:ext cx="1511808" cy="21427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38371" y="1755648"/>
            <a:ext cx="2070100" cy="26930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33444" y="1950720"/>
            <a:ext cx="1519427" cy="21427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6551" y="1021080"/>
            <a:ext cx="4332732" cy="31761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7091" y="1531619"/>
            <a:ext cx="3345179" cy="21884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29511" y="1833372"/>
            <a:ext cx="2720340" cy="15864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15740" y="1406652"/>
            <a:ext cx="1392936" cy="24765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25240" y="883919"/>
            <a:ext cx="1783080" cy="34853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0466" y="790194"/>
            <a:ext cx="5568950" cy="5678862"/>
          </a:xfrm>
          <a:prstGeom prst="rect">
            <a:avLst/>
          </a:prstGeom>
          <a:ln w="381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 marL="604520">
              <a:lnSpc>
                <a:spcPts val="2780"/>
              </a:lnSpc>
              <a:spcBef>
                <a:spcPts val="2855"/>
              </a:spcBef>
            </a:pPr>
            <a:r>
              <a:rPr sz="2000" b="1" dirty="0"/>
              <a:t>Canvas apps</a:t>
            </a:r>
          </a:p>
          <a:p>
            <a:pPr marL="604520" marR="2361565">
              <a:lnSpc>
                <a:spcPts val="1939"/>
              </a:lnSpc>
              <a:spcBef>
                <a:spcPts val="150"/>
              </a:spcBef>
            </a:pPr>
            <a:r>
              <a:rPr lang="en-US" sz="2000" dirty="0"/>
              <a:t>Start with user experience WYSIWYG (what you see is what you get) designer</a:t>
            </a:r>
          </a:p>
          <a:p>
            <a:pPr marL="604520">
              <a:lnSpc>
                <a:spcPts val="1814"/>
              </a:lnSpc>
            </a:pPr>
            <a:r>
              <a:rPr lang="en-GB" sz="2000" dirty="0"/>
              <a:t>R</a:t>
            </a:r>
            <a:r>
              <a:rPr sz="2000" dirty="0"/>
              <a:t>ole-based apps</a:t>
            </a:r>
          </a:p>
          <a:p>
            <a:pPr marL="604520">
              <a:lnSpc>
                <a:spcPts val="2055"/>
              </a:lnSpc>
            </a:pPr>
            <a:r>
              <a:rPr sz="2000" dirty="0"/>
              <a:t>Mash up data from </a:t>
            </a:r>
            <a:r>
              <a:rPr lang="en-GB" sz="2000" dirty="0"/>
              <a:t>560</a:t>
            </a:r>
            <a:r>
              <a:rPr sz="2000" dirty="0"/>
              <a:t>+ sources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9588" y="0"/>
            <a:ext cx="5081270" cy="93345"/>
          </a:xfrm>
          <a:custGeom>
            <a:avLst/>
            <a:gdLst/>
            <a:ahLst/>
            <a:cxnLst/>
            <a:rect l="l" t="t" r="r" b="b"/>
            <a:pathLst>
              <a:path w="5081270" h="93345">
                <a:moveTo>
                  <a:pt x="0" y="92964"/>
                </a:moveTo>
                <a:lnTo>
                  <a:pt x="5081015" y="92964"/>
                </a:lnTo>
                <a:lnTo>
                  <a:pt x="5081015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D612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7238" y="4950967"/>
            <a:ext cx="2364105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499"/>
              </a:lnSpc>
              <a:spcBef>
                <a:spcPts val="95"/>
              </a:spcBef>
            </a:pPr>
            <a:r>
              <a:rPr sz="2000" b="1" dirty="0"/>
              <a:t>Connect</a:t>
            </a:r>
            <a:r>
              <a:rPr sz="2000" dirty="0"/>
              <a:t> to data &amp;  systems you’re already  using easily</a:t>
            </a:r>
          </a:p>
        </p:txBody>
      </p:sp>
      <p:sp>
        <p:nvSpPr>
          <p:cNvPr id="5" name="object 5"/>
          <p:cNvSpPr/>
          <p:nvPr/>
        </p:nvSpPr>
        <p:spPr>
          <a:xfrm>
            <a:off x="1539670" y="2916404"/>
            <a:ext cx="1994331" cy="1680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2621" y="4950967"/>
            <a:ext cx="250952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95"/>
              </a:spcBef>
            </a:pPr>
            <a:r>
              <a:rPr sz="2000" b="1" dirty="0"/>
              <a:t>Create apps, forms, and  workflows </a:t>
            </a:r>
            <a:r>
              <a:rPr sz="2000" dirty="0"/>
              <a:t>without  writing code</a:t>
            </a:r>
          </a:p>
        </p:txBody>
      </p:sp>
      <p:sp>
        <p:nvSpPr>
          <p:cNvPr id="7" name="object 7"/>
          <p:cNvSpPr/>
          <p:nvPr/>
        </p:nvSpPr>
        <p:spPr>
          <a:xfrm>
            <a:off x="4779540" y="2897313"/>
            <a:ext cx="2376022" cy="1765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75040" y="4950967"/>
            <a:ext cx="190246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175" algn="ctr">
              <a:lnSpc>
                <a:spcPct val="100499"/>
              </a:lnSpc>
              <a:spcBef>
                <a:spcPts val="95"/>
              </a:spcBef>
            </a:pPr>
            <a:r>
              <a:rPr sz="2000" b="1" dirty="0"/>
              <a:t>Use apps </a:t>
            </a:r>
            <a:r>
              <a:rPr sz="2000" dirty="0"/>
              <a:t>on any  device – </a:t>
            </a:r>
            <a:r>
              <a:rPr sz="2000" b="1" dirty="0"/>
              <a:t>both web  and mobile</a:t>
            </a:r>
          </a:p>
        </p:txBody>
      </p:sp>
      <p:sp>
        <p:nvSpPr>
          <p:cNvPr id="9" name="object 9"/>
          <p:cNvSpPr/>
          <p:nvPr/>
        </p:nvSpPr>
        <p:spPr>
          <a:xfrm>
            <a:off x="8280497" y="2992769"/>
            <a:ext cx="2490529" cy="1479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83209" y="101538"/>
            <a:ext cx="11058525" cy="27206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chemeClr val="accent1"/>
                </a:solidFill>
              </a:rPr>
              <a:t>Canvas Apps help business-power-users to create and  use custom business apps across platforms</a:t>
            </a:r>
          </a:p>
          <a:p>
            <a:pPr marL="5715" algn="ctr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chemeClr val="accent1"/>
                </a:solidFill>
              </a:rPr>
              <a:t>using Excel and PowerPoint skills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15.2|18.2|40.6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4C5A67"/>
      </a:dk1>
      <a:lt1>
        <a:sysClr val="window" lastClr="FFFFFF"/>
      </a:lt1>
      <a:dk2>
        <a:srgbClr val="4C5A67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1060</Words>
  <Application>Microsoft Office PowerPoint</Application>
  <PresentationFormat>Widescreen</PresentationFormat>
  <Paragraphs>163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Arial</vt:lpstr>
      <vt:lpstr>Arial MT</vt:lpstr>
      <vt:lpstr>Calibri</vt:lpstr>
      <vt:lpstr>Calibri Light</vt:lpstr>
      <vt:lpstr>Consolas</vt:lpstr>
      <vt:lpstr>Roboto</vt:lpstr>
      <vt:lpstr>Segoe UI</vt:lpstr>
      <vt:lpstr>Segoe UI (Body)</vt:lpstr>
      <vt:lpstr>Segoe UI Light</vt:lpstr>
      <vt:lpstr>Segoe UI Semibold</vt:lpstr>
      <vt:lpstr>sohne</vt:lpstr>
      <vt:lpstr>Source Sans Pro</vt:lpstr>
      <vt:lpstr>source-serif-pro</vt:lpstr>
      <vt:lpstr>Times New Roman</vt:lpstr>
      <vt:lpstr>Wingdings</vt:lpstr>
      <vt:lpstr>Office Theme</vt:lpstr>
      <vt:lpstr>2_5-50002_Ignite_Breakout_Template</vt:lpstr>
      <vt:lpstr>PowerPoint Presentation</vt:lpstr>
      <vt:lpstr>Jenkins NS</vt:lpstr>
      <vt:lpstr>PowerPoint Presentation</vt:lpstr>
      <vt:lpstr>PowerPoint Presentation</vt:lpstr>
      <vt:lpstr>The evolution of how people buy applications</vt:lpstr>
      <vt:lpstr>Environments</vt:lpstr>
      <vt:lpstr>Canvas App vs Model-Driven Apps</vt:lpstr>
      <vt:lpstr>PowerPoint Presentation</vt:lpstr>
      <vt:lpstr>Canvas Apps help business-power-users to create and  use custom business apps across platforms using Excel and PowerPoint skills</vt:lpstr>
      <vt:lpstr>Introduction to Power Apps Component Framework (PCF)</vt:lpstr>
      <vt:lpstr>Why Use PCF?</vt:lpstr>
      <vt:lpstr>A few things to consider</vt:lpstr>
      <vt:lpstr>PCF vs Embedded Canvas Apps</vt:lpstr>
      <vt:lpstr>Ready to start building your own component?</vt:lpstr>
      <vt:lpstr>What’s involved</vt:lpstr>
      <vt:lpstr>PCF Gallery</vt:lpstr>
      <vt:lpstr>Who can build PCF components?</vt:lpstr>
      <vt:lpstr>Tools You Will Need</vt:lpstr>
      <vt:lpstr>Step 4: Create a component</vt:lpstr>
      <vt:lpstr>Setup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Jenkins Nesamony Sundararaj</dc:creator>
  <cp:lastModifiedBy>Jenkins NS</cp:lastModifiedBy>
  <cp:revision>53</cp:revision>
  <dcterms:created xsi:type="dcterms:W3CDTF">2019-10-10T05:20:47Z</dcterms:created>
  <dcterms:modified xsi:type="dcterms:W3CDTF">2025-02-17T02:24:10Z</dcterms:modified>
</cp:coreProperties>
</file>